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0"/>
  </p:notesMasterIdLst>
  <p:sldIdLst>
    <p:sldId id="256" r:id="rId6"/>
    <p:sldId id="4177" r:id="rId7"/>
    <p:sldId id="308" r:id="rId8"/>
    <p:sldId id="4168" r:id="rId9"/>
    <p:sldId id="4185" r:id="rId10"/>
    <p:sldId id="310" r:id="rId11"/>
    <p:sldId id="4186" r:id="rId12"/>
    <p:sldId id="4188" r:id="rId13"/>
    <p:sldId id="4187" r:id="rId14"/>
    <p:sldId id="4189" r:id="rId15"/>
    <p:sldId id="4190" r:id="rId16"/>
    <p:sldId id="4191" r:id="rId17"/>
    <p:sldId id="29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3A7B7-A0C1-E8D5-BC54-091E9DC19B9D}" name="Cassie Bradley" initials="CB" userId="S::cgb38@cam.ac.uk::fe726972-edd0-420f-afcf-5b31de28d651" providerId="AD"/>
  <p188:author id="{61A498C4-90C7-B8D7-69C2-496A9C5A4EFC}" name="Deepak Aggarwal" initials="DA" userId="S::da616@cam.ac.uk::1bd5db57-502a-414c-a50c-a2b7478dae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CF"/>
    <a:srgbClr val="0072CF"/>
    <a:srgbClr val="FFFFFF"/>
    <a:srgbClr val="000000"/>
    <a:srgbClr val="6AABBC"/>
    <a:srgbClr val="003E74"/>
    <a:srgbClr val="68A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33340-CA75-4E44-A859-3DE862781E77}" v="74" dt="2025-12-02T09:47:52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/>
    <p:restoredTop sz="87547"/>
  </p:normalViewPr>
  <p:slideViewPr>
    <p:cSldViewPr snapToGrid="0">
      <p:cViewPr varScale="1">
        <p:scale>
          <a:sx n="122" d="100"/>
          <a:sy n="122" d="100"/>
        </p:scale>
        <p:origin x="2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k Aggarwal" userId="1bd5db57-502a-414c-a50c-a2b7478dae97" providerId="ADAL" clId="{A8933340-CA75-4E44-A859-3DE862781E77}"/>
    <pc:docChg chg="delSld modSld">
      <pc:chgData name="Deepak Aggarwal" userId="1bd5db57-502a-414c-a50c-a2b7478dae97" providerId="ADAL" clId="{A8933340-CA75-4E44-A859-3DE862781E77}" dt="2025-12-02T11:17:27.005" v="12" actId="2696"/>
      <pc:docMkLst>
        <pc:docMk/>
      </pc:docMkLst>
      <pc:sldChg chg="modNotesTx">
        <pc:chgData name="Deepak Aggarwal" userId="1bd5db57-502a-414c-a50c-a2b7478dae97" providerId="ADAL" clId="{A8933340-CA75-4E44-A859-3DE862781E77}" dt="2025-12-02T11:15:10.753" v="0" actId="6549"/>
        <pc:sldMkLst>
          <pc:docMk/>
          <pc:sldMk cId="4130979012" sldId="256"/>
        </pc:sldMkLst>
      </pc:sldChg>
      <pc:sldChg chg="del">
        <pc:chgData name="Deepak Aggarwal" userId="1bd5db57-502a-414c-a50c-a2b7478dae97" providerId="ADAL" clId="{A8933340-CA75-4E44-A859-3DE862781E77}" dt="2025-12-02T11:17:25.416" v="11" actId="2696"/>
        <pc:sldMkLst>
          <pc:docMk/>
          <pc:sldMk cId="3142547103" sldId="282"/>
        </pc:sldMkLst>
      </pc:sldChg>
      <pc:sldChg chg="del">
        <pc:chgData name="Deepak Aggarwal" userId="1bd5db57-502a-414c-a50c-a2b7478dae97" providerId="ADAL" clId="{A8933340-CA75-4E44-A859-3DE862781E77}" dt="2025-12-02T11:17:27.005" v="12" actId="2696"/>
        <pc:sldMkLst>
          <pc:docMk/>
          <pc:sldMk cId="1923133268" sldId="288"/>
        </pc:sldMkLst>
      </pc:sldChg>
      <pc:sldChg chg="modNotesTx">
        <pc:chgData name="Deepak Aggarwal" userId="1bd5db57-502a-414c-a50c-a2b7478dae97" providerId="ADAL" clId="{A8933340-CA75-4E44-A859-3DE862781E77}" dt="2025-12-02T11:17:19.880" v="10" actId="6549"/>
        <pc:sldMkLst>
          <pc:docMk/>
          <pc:sldMk cId="390561910" sldId="296"/>
        </pc:sldMkLst>
      </pc:sldChg>
      <pc:sldChg chg="modNotesTx">
        <pc:chgData name="Deepak Aggarwal" userId="1bd5db57-502a-414c-a50c-a2b7478dae97" providerId="ADAL" clId="{A8933340-CA75-4E44-A859-3DE862781E77}" dt="2025-12-02T11:15:34.402" v="2" actId="6549"/>
        <pc:sldMkLst>
          <pc:docMk/>
          <pc:sldMk cId="3025771930" sldId="308"/>
        </pc:sldMkLst>
      </pc:sldChg>
      <pc:sldChg chg="modNotesTx">
        <pc:chgData name="Deepak Aggarwal" userId="1bd5db57-502a-414c-a50c-a2b7478dae97" providerId="ADAL" clId="{A8933340-CA75-4E44-A859-3DE862781E77}" dt="2025-12-02T11:16:05.698" v="5" actId="6549"/>
        <pc:sldMkLst>
          <pc:docMk/>
          <pc:sldMk cId="2243999622" sldId="310"/>
        </pc:sldMkLst>
      </pc:sldChg>
      <pc:sldChg chg="modNotesTx">
        <pc:chgData name="Deepak Aggarwal" userId="1bd5db57-502a-414c-a50c-a2b7478dae97" providerId="ADAL" clId="{A8933340-CA75-4E44-A859-3DE862781E77}" dt="2025-12-02T11:15:43.150" v="3" actId="6549"/>
        <pc:sldMkLst>
          <pc:docMk/>
          <pc:sldMk cId="4057055921" sldId="4168"/>
        </pc:sldMkLst>
      </pc:sldChg>
      <pc:sldChg chg="modNotesTx">
        <pc:chgData name="Deepak Aggarwal" userId="1bd5db57-502a-414c-a50c-a2b7478dae97" providerId="ADAL" clId="{A8933340-CA75-4E44-A859-3DE862781E77}" dt="2025-12-02T11:15:21.764" v="1" actId="6549"/>
        <pc:sldMkLst>
          <pc:docMk/>
          <pc:sldMk cId="4153123019" sldId="4177"/>
        </pc:sldMkLst>
      </pc:sldChg>
      <pc:sldChg chg="modNotesTx">
        <pc:chgData name="Deepak Aggarwal" userId="1bd5db57-502a-414c-a50c-a2b7478dae97" providerId="ADAL" clId="{A8933340-CA75-4E44-A859-3DE862781E77}" dt="2025-12-02T11:15:55.209" v="4" actId="6549"/>
        <pc:sldMkLst>
          <pc:docMk/>
          <pc:sldMk cId="308945967" sldId="4185"/>
        </pc:sldMkLst>
      </pc:sldChg>
      <pc:sldChg chg="modNotesTx">
        <pc:chgData name="Deepak Aggarwal" userId="1bd5db57-502a-414c-a50c-a2b7478dae97" providerId="ADAL" clId="{A8933340-CA75-4E44-A859-3DE862781E77}" dt="2025-12-02T11:16:35.478" v="7" actId="6549"/>
        <pc:sldMkLst>
          <pc:docMk/>
          <pc:sldMk cId="1009185607" sldId="4187"/>
        </pc:sldMkLst>
      </pc:sldChg>
      <pc:sldChg chg="modNotesTx">
        <pc:chgData name="Deepak Aggarwal" userId="1bd5db57-502a-414c-a50c-a2b7478dae97" providerId="ADAL" clId="{A8933340-CA75-4E44-A859-3DE862781E77}" dt="2025-12-02T11:16:20.350" v="6" actId="6549"/>
        <pc:sldMkLst>
          <pc:docMk/>
          <pc:sldMk cId="3847444703" sldId="4188"/>
        </pc:sldMkLst>
      </pc:sldChg>
      <pc:sldChg chg="modNotesTx">
        <pc:chgData name="Deepak Aggarwal" userId="1bd5db57-502a-414c-a50c-a2b7478dae97" providerId="ADAL" clId="{A8933340-CA75-4E44-A859-3DE862781E77}" dt="2025-12-02T11:16:57.577" v="8" actId="6549"/>
        <pc:sldMkLst>
          <pc:docMk/>
          <pc:sldMk cId="3445997994" sldId="4190"/>
        </pc:sldMkLst>
      </pc:sldChg>
      <pc:sldChg chg="modNotesTx">
        <pc:chgData name="Deepak Aggarwal" userId="1bd5db57-502a-414c-a50c-a2b7478dae97" providerId="ADAL" clId="{A8933340-CA75-4E44-A859-3DE862781E77}" dt="2025-12-02T11:17:09.213" v="9" actId="6549"/>
        <pc:sldMkLst>
          <pc:docMk/>
          <pc:sldMk cId="1870670015" sldId="41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C5BE-9BD1-49FC-838E-49599207D46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C5E8-2AF3-49FD-9E39-50122889B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0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1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4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0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4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5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 fontAlgn="base">
              <a:lnSpc>
                <a:spcPct val="120000"/>
              </a:lnSpc>
              <a:spcBef>
                <a:spcPts val="1000"/>
              </a:spcBef>
              <a:buClr>
                <a:srgbClr val="1E4E79"/>
              </a:buClr>
              <a:buSzPts val="2000"/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2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0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42E3-63F0-3B96-7512-9B931F2B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DF51C-89E7-962C-7C1E-FADF49E1E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D32FD-3ED2-3978-0DE4-ECD0652C6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4CA8C-072C-1090-9432-6DCCC97A5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7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6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F524-BF1B-B200-CDF6-52DB33F4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485BCD-29A6-BEC8-A5FA-E6967F629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66BDC-259B-F49B-65BE-9E9B415BC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62C84-17B2-17A3-E3C4-666E35827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9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7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9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76" y="1879347"/>
            <a:ext cx="12192000" cy="3402772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3" y="506543"/>
            <a:ext cx="3240000" cy="673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82120"/>
            <a:ext cx="12192000" cy="58383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213396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endParaRPr lang="en-GB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/>
          <p:nvPr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895" y="6233465"/>
            <a:ext cx="2340000" cy="470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1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s.myaccessid.org/ds/?entityID=https%3A%2F%2Fproxy.myaccessid.org%2Fmetadata%2Fbackend.xml&amp;return=https%3A%2F%2Fproxy.myaccessid.org%2Fsaml2sp%2Fdisco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c.cam.ac.uk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publications/ai-opportunities-action-plan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geant.org/display/MyAccess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stackhpc.com/azimuth-introdu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hyperlink" Target="https://waldur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hyperlink" Target="https://wiki.geant.org/display/MyAccessI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541172" y="2195200"/>
            <a:ext cx="11266515" cy="1200328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/>
          <a:p>
            <a:r>
              <a:rPr lang="en-GB" sz="3600" dirty="0" err="1">
                <a:solidFill>
                  <a:schemeClr val="bg1"/>
                </a:solidFill>
                <a:latin typeface="Arial"/>
                <a:cs typeface="Arial"/>
              </a:rPr>
              <a:t>MyAccessID</a:t>
            </a:r>
            <a:r>
              <a:rPr lang="en-GB" sz="3600" dirty="0">
                <a:solidFill>
                  <a:schemeClr val="bg1"/>
                </a:solidFill>
                <a:latin typeface="Arial"/>
                <a:cs typeface="Arial"/>
              </a:rPr>
              <a:t> in Practice: From Concept to Integration in Cambridge’s AIRR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0DAE8-46C3-BF4B-4A3C-B510508B237A}"/>
              </a:ext>
            </a:extLst>
          </p:cNvPr>
          <p:cNvSpPr txBox="1"/>
          <p:nvPr/>
        </p:nvSpPr>
        <p:spPr>
          <a:xfrm>
            <a:off x="1696278" y="4306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 Placeholder 2" descr="Division name appears here">
            <a:extLst>
              <a:ext uri="{FF2B5EF4-FFF2-40B4-BE49-F238E27FC236}">
                <a16:creationId xmlns:a16="http://schemas.microsoft.com/office/drawing/2014/main" id="{79B3DD1D-5698-F294-EA20-94C46FC94A59}"/>
              </a:ext>
            </a:extLst>
          </p:cNvPr>
          <p:cNvSpPr txBox="1">
            <a:spLocks/>
          </p:cNvSpPr>
          <p:nvPr/>
        </p:nvSpPr>
        <p:spPr>
          <a:xfrm>
            <a:off x="541174" y="5398082"/>
            <a:ext cx="5303572" cy="338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Deepak Aggarwal, Research Computing Services </a:t>
            </a:r>
            <a:endParaRPr lang="en-US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4979ECC-FDD5-EE7F-1FA9-9A7A7E78FBF5}"/>
              </a:ext>
            </a:extLst>
          </p:cNvPr>
          <p:cNvSpPr/>
          <p:nvPr/>
        </p:nvSpPr>
        <p:spPr>
          <a:xfrm>
            <a:off x="7692373" y="315012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AC703-8322-2D52-9072-376C91EC0774}"/>
              </a:ext>
            </a:extLst>
          </p:cNvPr>
          <p:cNvSpPr txBox="1"/>
          <p:nvPr/>
        </p:nvSpPr>
        <p:spPr>
          <a:xfrm>
            <a:off x="8747279" y="285246"/>
            <a:ext cx="2946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ambay Devanagari" pitchFamily="2" charset="77"/>
              </a:rPr>
              <a:t>National Federated </a:t>
            </a:r>
          </a:p>
          <a:p>
            <a:r>
              <a:rPr lang="en-US" sz="2400" b="1" dirty="0">
                <a:latin typeface="Cambria" panose="02040503050406030204" pitchFamily="18" charset="0"/>
                <a:cs typeface="Cambay Devanagari" pitchFamily="2" charset="77"/>
              </a:rPr>
              <a:t>Compute Services</a:t>
            </a:r>
          </a:p>
          <a:p>
            <a:r>
              <a:rPr lang="en-US" sz="2400" dirty="0" err="1">
                <a:latin typeface="Cambria" panose="02040503050406030204" pitchFamily="18" charset="0"/>
              </a:rPr>
              <a:t>NetworkPlus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61A32-859D-3C65-B019-C37FC65FA23A}"/>
              </a:ext>
            </a:extLst>
          </p:cNvPr>
          <p:cNvSpPr txBox="1"/>
          <p:nvPr/>
        </p:nvSpPr>
        <p:spPr>
          <a:xfrm>
            <a:off x="6174429" y="4885212"/>
            <a:ext cx="5985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MyAccessID</a:t>
            </a: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Online Workshop – 2</a:t>
            </a:r>
            <a:r>
              <a:rPr lang="en-US" sz="2000" b="0" i="0" u="none" strike="noStrike" baseline="3000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nd</a:t>
            </a: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 December 2025</a:t>
            </a:r>
            <a:endParaRPr lang="en-US" sz="2000" dirty="0"/>
          </a:p>
        </p:txBody>
      </p:sp>
      <p:pic>
        <p:nvPicPr>
          <p:cNvPr id="15" name="Picture 2" descr="A close up of a letter&#10;&#10;Description automatically generated">
            <a:extLst>
              <a:ext uri="{FF2B5EF4-FFF2-40B4-BE49-F238E27FC236}">
                <a16:creationId xmlns:a16="http://schemas.microsoft.com/office/drawing/2014/main" id="{F5A06804-E625-779A-46F2-97EB5B63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172" y="5295230"/>
            <a:ext cx="2503828" cy="5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8B864-403F-B120-075D-605BE47D4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 User Issues (1/2)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2B03D-A864-4AEC-505D-8ADE428BDC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3894" y="1275855"/>
            <a:ext cx="11313757" cy="4306290"/>
          </a:xfrm>
        </p:spPr>
        <p:txBody>
          <a:bodyPr/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Access to AIRR Dawn Portal depends on the email address matching between: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invitation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mail attribute released by the user’s institution via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Mismatches occur when: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 logs in with abc1234@university.ac.uk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their IdP releases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firstname.lastname@college.university.ac.uk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User can't access their invitation or is treated as a new/unlinked user</a:t>
            </a:r>
          </a:p>
          <a:p>
            <a:pPr marL="228600" indent="0"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Ask the PI/User check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MyAccessID attribute checker tool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lnSpc>
                <a:spcPct val="150000"/>
              </a:lnSpc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4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89D55-603F-EE5B-603B-DFC0F44AF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D476E-E303-FA85-ACFE-52E17FA02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 User Issues (2/2)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D3E7-A75B-90BB-AF40-7D29B524545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3894" y="1275855"/>
            <a:ext cx="11313757" cy="4306290"/>
          </a:xfrm>
        </p:spPr>
        <p:txBody>
          <a:bodyPr>
            <a:norm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Usernames Can Change When an IdP Updates Its Configuration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builds usernames from identity attributes released by the user’s home IdP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IdP changes its configuration, the identifiers it sends can also change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treats these new identifiers as a new user identity</a:t>
            </a:r>
          </a:p>
          <a:p>
            <a:pPr marL="1028700"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cause the visible username in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/AIRR to change unexpectedly</a:t>
            </a:r>
          </a:p>
        </p:txBody>
      </p:sp>
    </p:spTree>
    <p:extLst>
      <p:ext uri="{BB962C8B-B14F-4D97-AF65-F5344CB8AC3E}">
        <p14:creationId xmlns:p14="http://schemas.microsoft.com/office/powerpoint/2010/main" val="344599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03B44-D311-93D8-B20E-0C6965C7B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Lessons from </a:t>
            </a:r>
            <a:r>
              <a:rPr lang="en-GB" sz="2800" dirty="0" err="1">
                <a:solidFill>
                  <a:schemeClr val="tx1"/>
                </a:solidFill>
              </a:rPr>
              <a:t>MyAccessID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429C-8AB8-A422-ADF9-F3C957CD32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3894" y="1379095"/>
            <a:ext cx="11313757" cy="4396231"/>
          </a:xfrm>
        </p:spPr>
        <p:txBody>
          <a:bodyPr>
            <a:normAutofit lnSpcReduction="10000"/>
          </a:bodyPr>
          <a:lstStyle/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registration of the service took around 20 days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</a:t>
            </a: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explicit, fully-qualified redirect URLs</a:t>
            </a:r>
          </a:p>
          <a:p>
            <a:pPr marL="10287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Wildcards are not supported e.g. https://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example.org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 →  invalid</a:t>
            </a:r>
          </a:p>
          <a:p>
            <a:pPr marL="10287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redirect URL must be listed exactly</a:t>
            </a:r>
            <a:endParaRPr lang="en-GB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was straightforward but </a:t>
            </a: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and sync mode settings are critical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team is quite responsive</a:t>
            </a:r>
          </a:p>
          <a:p>
            <a:pPr marL="5715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had 2 noticeable incidents of where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down</a:t>
            </a:r>
          </a:p>
          <a:p>
            <a:pPr marL="10287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were not able to login to the Dawn portal and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OpenOnDemand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but could submit the jobs on the system with SSH access</a:t>
            </a:r>
          </a:p>
          <a:p>
            <a:pPr marL="1028700"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were short and well-communicated.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7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0DA8-3071-4255-3589-FA97123E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59115-434C-B4FF-95D4-E098A1E6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51" y="324212"/>
            <a:ext cx="11313757" cy="685572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000000"/>
                </a:solidFill>
                <a:latin typeface="Arial" panose="020B0604020202020204" pitchFamily="34" charset="0"/>
              </a:rPr>
              <a:t>Acknowledgements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6256D7-A655-9C7A-A690-4AB28660DD69}"/>
              </a:ext>
            </a:extLst>
          </p:cNvPr>
          <p:cNvSpPr txBox="1">
            <a:spLocks/>
          </p:cNvSpPr>
          <p:nvPr/>
        </p:nvSpPr>
        <p:spPr>
          <a:xfrm>
            <a:off x="205459" y="1562149"/>
            <a:ext cx="8771199" cy="4000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fontAlgn="base">
              <a:buClr>
                <a:srgbClr val="1E4E79"/>
              </a:buClr>
              <a:buSzPts val="2000"/>
            </a:pPr>
            <a:endParaRPr lang="en-GB" sz="24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571500" indent="-342900" fontAlgn="base">
              <a:buClr>
                <a:srgbClr val="1E4E79"/>
              </a:buClr>
              <a:buSzPts val="2000"/>
            </a:pPr>
            <a:r>
              <a:rPr lang="en-GB" sz="2400" dirty="0" err="1">
                <a:solidFill>
                  <a:srgbClr val="000000"/>
                </a:solidFill>
                <a:latin typeface="Arial"/>
                <a:cs typeface="Times New Roman"/>
              </a:rPr>
              <a:t>MyAccessID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Times New Roman"/>
              </a:rPr>
              <a:t> team for ensuring the registration of service and resolving our queries timely.</a:t>
            </a:r>
          </a:p>
          <a:p>
            <a:pPr marL="571500" indent="-342900" fontAlgn="base">
              <a:buClr>
                <a:srgbClr val="1E4E79"/>
              </a:buClr>
              <a:buSzPts val="2000"/>
            </a:pPr>
            <a:endParaRPr lang="en-GB" sz="24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571500" indent="-342900" fontAlgn="base">
              <a:buClr>
                <a:srgbClr val="1E4E79"/>
              </a:buClr>
              <a:buSzPts val="2000"/>
            </a:pPr>
            <a:r>
              <a:rPr lang="en-GB" sz="2400" dirty="0">
                <a:solidFill>
                  <a:srgbClr val="000000"/>
                </a:solidFill>
                <a:latin typeface="Arial"/>
                <a:cs typeface="Times New Roman"/>
              </a:rPr>
              <a:t>Bristol Team for helping us in setting-up the connection.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3AA1252-9A41-C515-2BBA-DEDB603D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83" y="1976613"/>
            <a:ext cx="2306355" cy="7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6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1955B-BCDD-C074-94BD-7721F1CC5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345" y="2563466"/>
            <a:ext cx="11313757" cy="569349"/>
          </a:xfrm>
        </p:spPr>
        <p:txBody>
          <a:bodyPr>
            <a:normAutofit fontScale="92500" lnSpcReduction="20000"/>
          </a:bodyPr>
          <a:lstStyle/>
          <a:p>
            <a:r>
              <a:rPr lang="en-US" sz="3200">
                <a:solidFill>
                  <a:schemeClr val="tx1"/>
                </a:solidFill>
              </a:rPr>
              <a:t>Thank You</a:t>
            </a:r>
          </a:p>
          <a:p>
            <a:endParaRPr lang="en-US"/>
          </a:p>
        </p:txBody>
      </p:sp>
      <p:pic>
        <p:nvPicPr>
          <p:cNvPr id="3" name="Picture 2" descr="A rowboat on a river&#10;&#10;Description automatically generated">
            <a:extLst>
              <a:ext uri="{FF2B5EF4-FFF2-40B4-BE49-F238E27FC236}">
                <a16:creationId xmlns:a16="http://schemas.microsoft.com/office/drawing/2014/main" id="{3E7CCCA5-15B1-F9DC-F767-AEBF7E677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99" y="392346"/>
            <a:ext cx="8045556" cy="5363705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B5B2687-E58B-6E5C-0551-5FFEA8CABC17}"/>
              </a:ext>
            </a:extLst>
          </p:cNvPr>
          <p:cNvSpPr txBox="1">
            <a:spLocks/>
          </p:cNvSpPr>
          <p:nvPr/>
        </p:nvSpPr>
        <p:spPr>
          <a:xfrm>
            <a:off x="276345" y="3783801"/>
            <a:ext cx="11313757" cy="56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>
                <a:solidFill>
                  <a:schemeClr val="tx1"/>
                </a:solidFill>
              </a:rPr>
              <a:t>Questions?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0C406-CB64-6592-78C4-EE9694D28C42}"/>
              </a:ext>
            </a:extLst>
          </p:cNvPr>
          <p:cNvSpPr txBox="1"/>
          <p:nvPr/>
        </p:nvSpPr>
        <p:spPr>
          <a:xfrm>
            <a:off x="276345" y="5418475"/>
            <a:ext cx="3314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https://www.hpc.cam.ac.uk/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B9E44-875E-CDFC-8403-44EBD5C78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AIRR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University of Bristol to host UK’s most powerful supercomputer to advance AI discovery">
            <a:extLst>
              <a:ext uri="{FF2B5EF4-FFF2-40B4-BE49-F238E27FC236}">
                <a16:creationId xmlns:a16="http://schemas.microsoft.com/office/drawing/2014/main" id="{C45627B2-A6B5-9860-06B4-B128C1E02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29" y="1827037"/>
            <a:ext cx="3448335" cy="191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walking in a room with a large sign&#10;&#10;AI-generated content may be incorrect.">
            <a:extLst>
              <a:ext uri="{FF2B5EF4-FFF2-40B4-BE49-F238E27FC236}">
                <a16:creationId xmlns:a16="http://schemas.microsoft.com/office/drawing/2014/main" id="{7E42A013-6DC1-C3DA-6F33-7B54485EC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30" y="2037691"/>
            <a:ext cx="2185215" cy="1476356"/>
          </a:xfrm>
          <a:prstGeom prst="rect">
            <a:avLst/>
          </a:prstGeom>
        </p:spPr>
      </p:pic>
      <p:pic>
        <p:nvPicPr>
          <p:cNvPr id="6" name="Graphic 5" descr="Add with solid fill">
            <a:extLst>
              <a:ext uri="{FF2B5EF4-FFF2-40B4-BE49-F238E27FC236}">
                <a16:creationId xmlns:a16="http://schemas.microsoft.com/office/drawing/2014/main" id="{BE29F2DE-6BDD-BAD5-CA59-2F3A301F9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2665" y="2302599"/>
            <a:ext cx="914400" cy="914400"/>
          </a:xfrm>
          <a:prstGeom prst="rect">
            <a:avLst/>
          </a:prstGeom>
        </p:spPr>
      </p:pic>
      <p:pic>
        <p:nvPicPr>
          <p:cNvPr id="7" name="Picture 6" descr="Technology Secretary announces investment boost making British AI  supercomputing 30 times more powerful - GOV.UK">
            <a:extLst>
              <a:ext uri="{FF2B5EF4-FFF2-40B4-BE49-F238E27FC236}">
                <a16:creationId xmlns:a16="http://schemas.microsoft.com/office/drawing/2014/main" id="{833A74F7-806C-B79E-7FFD-ABF36E33E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35" y="1847625"/>
            <a:ext cx="2743199" cy="1783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5A4AA-ECB9-A139-497B-6CE3624B9B44}"/>
              </a:ext>
            </a:extLst>
          </p:cNvPr>
          <p:cNvSpPr txBox="1"/>
          <p:nvPr/>
        </p:nvSpPr>
        <p:spPr>
          <a:xfrm>
            <a:off x="3735885" y="2128598"/>
            <a:ext cx="933450" cy="11175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b="1" dirty="0">
                <a:ea typeface="Calibri"/>
                <a:cs typeface="Calibri"/>
              </a:rPr>
              <a:t>=</a:t>
            </a:r>
            <a:endParaRPr lang="en-GB" sz="66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2B524F-7012-41FE-95F4-3B2C856B50C6}"/>
              </a:ext>
            </a:extLst>
          </p:cNvPr>
          <p:cNvSpPr txBox="1"/>
          <p:nvPr/>
        </p:nvSpPr>
        <p:spPr>
          <a:xfrm>
            <a:off x="495661" y="3870172"/>
            <a:ext cx="109717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January 2025, the government announced expanding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AIRR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capacity, by at least 20x by 2030, as part of the </a:t>
            </a:r>
            <a:r>
              <a:rPr lang="en-GB" sz="2000" b="0" i="0" dirty="0">
                <a:solidFill>
                  <a:srgbClr val="1D70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AI Opportunities Action Plan</a:t>
            </a:r>
            <a:r>
              <a:rPr lang="en-GB" sz="20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4F97A-7C85-8CE6-95F0-161A8CED2D51}"/>
              </a:ext>
            </a:extLst>
          </p:cNvPr>
          <p:cNvSpPr txBox="1"/>
          <p:nvPr/>
        </p:nvSpPr>
        <p:spPr>
          <a:xfrm>
            <a:off x="856264" y="1475651"/>
            <a:ext cx="219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UKRI as Allocator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02B1A-DA49-A84C-6D33-7A20B7E43293}"/>
              </a:ext>
            </a:extLst>
          </p:cNvPr>
          <p:cNvSpPr txBox="1"/>
          <p:nvPr/>
        </p:nvSpPr>
        <p:spPr>
          <a:xfrm>
            <a:off x="532742" y="5113609"/>
            <a:ext cx="11181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researcher should be able to access Dawn and Isambard-AI using their existing institutional credentials, without needing to create or manage separate accounts for each site.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9EA36-DA6E-A287-6734-6D1FF3D54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488" y="344655"/>
            <a:ext cx="11313757" cy="5693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FEDERATION?</a:t>
            </a:r>
            <a:endParaRPr lang="en-US" sz="32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FF2BA-7488-69B6-18F4-D16F258B78D5}"/>
                  </a:ext>
                </a:extLst>
              </p:cNvPr>
              <p:cNvSpPr txBox="1"/>
              <p:nvPr/>
            </p:nvSpPr>
            <p:spPr>
              <a:xfrm>
                <a:off x="2059157" y="4734220"/>
                <a:ext cx="8301371" cy="637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Value of a federation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𝐹𝑒𝑑𝑒𝑟𝑎𝑡𝑖𝑜𝑛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𝑡𝑟𝑢𝑠𝑡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𝑠𝑐𝑎𝑙𝑒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𝑎𝑡𝑡𝑟𝑖𝑏𝑢𝑡𝑒𝑠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𝑂𝑟𝑔𝑎𝑛𝑖𝑠𝑎𝑡𝑖𝑜𝑛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((</m:t>
                            </m:r>
                            <m:f>
                              <m:fPr>
                                <m:type m:val="lin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𝑢𝑠𝑒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𝑐𝑎𝑠𝑒𝑠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den>
                            </m:f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𝑟𝑖𝑠𝑘</m:t>
                                </m:r>
                              </m:e>
                            </m:d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FF2BA-7488-69B6-18F4-D16F258B7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57" y="4734220"/>
                <a:ext cx="8301371" cy="637995"/>
              </a:xfrm>
              <a:prstGeom prst="rect">
                <a:avLst/>
              </a:prstGeom>
              <a:blipFill>
                <a:blip r:embed="rId3"/>
                <a:stretch>
                  <a:fillRect l="-2290" t="-3922" b="-7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8D13E1-4C65-E4A0-F118-6DE3A831F959}"/>
              </a:ext>
            </a:extLst>
          </p:cNvPr>
          <p:cNvSpPr txBox="1"/>
          <p:nvPr/>
        </p:nvSpPr>
        <p:spPr>
          <a:xfrm>
            <a:off x="5656521" y="5824729"/>
            <a:ext cx="6709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Slide content courtesy of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Josh Howlett presentation at AAAI workshop in Reading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4A0A3-8EA6-5F23-91D2-2A3A8990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9800" y="1107096"/>
            <a:ext cx="7772400" cy="34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FB2CDB-EA38-EBF3-675C-DDD38E286978}"/>
              </a:ext>
            </a:extLst>
          </p:cNvPr>
          <p:cNvSpPr txBox="1">
            <a:spLocks/>
          </p:cNvSpPr>
          <p:nvPr/>
        </p:nvSpPr>
        <p:spPr>
          <a:xfrm>
            <a:off x="535767" y="1314685"/>
            <a:ext cx="5945904" cy="35512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5600" indent="-342900">
              <a:spcBef>
                <a:spcPts val="100"/>
              </a:spcBef>
              <a:buClr>
                <a:srgbClr val="1E4E79"/>
              </a:buClr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Identity and Access Management Service provided by GEANT for the purpose of offering a common Identity Layer for Infrastructure providers</a:t>
            </a:r>
          </a:p>
          <a:p>
            <a:pPr marL="12700" indent="0">
              <a:spcBef>
                <a:spcPts val="100"/>
              </a:spcBef>
              <a:buClr>
                <a:srgbClr val="1E4E79"/>
              </a:buClr>
            </a:pPr>
            <a:endParaRPr lang="en-GB" sz="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55600" indent="-342900">
              <a:spcBef>
                <a:spcPts val="100"/>
              </a:spcBef>
              <a:buClr>
                <a:srgbClr val="1E4E79"/>
              </a:buClr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Connects to </a:t>
            </a:r>
            <a:r>
              <a:rPr lang="en-GB" sz="2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eduGAIN</a:t>
            </a:r>
            <a:r>
              <a:rPr lang="en-GB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Identity Providers, i.e. users can log in using their normal academic credentials</a:t>
            </a:r>
          </a:p>
          <a:p>
            <a:pPr marL="12700" indent="0">
              <a:spcBef>
                <a:spcPts val="100"/>
              </a:spcBef>
              <a:buClr>
                <a:srgbClr val="1E4E79"/>
              </a:buClr>
            </a:pPr>
            <a:endParaRPr lang="en-GB" sz="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55600" indent="-342900">
              <a:spcBef>
                <a:spcPts val="100"/>
              </a:spcBef>
              <a:buClr>
                <a:srgbClr val="1E4E79"/>
              </a:buClr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International – works across the UK, EU, US, Asia</a:t>
            </a:r>
          </a:p>
          <a:p>
            <a:pPr marL="12700" indent="0">
              <a:spcBef>
                <a:spcPts val="100"/>
              </a:spcBef>
              <a:buClr>
                <a:srgbClr val="1E4E79"/>
              </a:buClr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55600" indent="-342900">
              <a:spcBef>
                <a:spcPts val="100"/>
              </a:spcBef>
              <a:buClr>
                <a:srgbClr val="1E4E79"/>
              </a:buClr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Authenticates a researcher’s university email address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EBB9B4A-71AF-F3A9-2B6F-F7B0828C8C3C}"/>
              </a:ext>
            </a:extLst>
          </p:cNvPr>
          <p:cNvSpPr txBox="1">
            <a:spLocks/>
          </p:cNvSpPr>
          <p:nvPr/>
        </p:nvSpPr>
        <p:spPr>
          <a:xfrm>
            <a:off x="238539" y="543339"/>
            <a:ext cx="11865010" cy="507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– Federated Identity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5A79E-FADC-FF09-3D01-4E379F58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59"/>
          <a:stretch/>
        </p:blipFill>
        <p:spPr>
          <a:xfrm>
            <a:off x="6718852" y="36392"/>
            <a:ext cx="5448414" cy="600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12AFD-BE7C-E436-EE09-C7BABDB97E05}"/>
              </a:ext>
            </a:extLst>
          </p:cNvPr>
          <p:cNvSpPr txBox="1"/>
          <p:nvPr/>
        </p:nvSpPr>
        <p:spPr>
          <a:xfrm>
            <a:off x="1316182" y="56736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MyAccessID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https://wiki.geant.org/display/MyAccessID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705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3F729-62A7-750A-5CB7-86942B61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B3433-6585-5DCE-DB81-582923E9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895" y="245038"/>
            <a:ext cx="11313757" cy="569349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for Federation in Research Computing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AE942-D59A-21CD-7CDE-659EEF33E1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3895" y="1121484"/>
            <a:ext cx="11534456" cy="1952165"/>
          </a:xfrm>
        </p:spPr>
        <p:txBody>
          <a:bodyPr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Researchers collaborate across institutions and need access to multiple DRIs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Cambridge, user-specific onboarding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D2560-B709-16AD-B52B-5218D5E62457}"/>
              </a:ext>
            </a:extLst>
          </p:cNvPr>
          <p:cNvSpPr/>
          <p:nvPr/>
        </p:nvSpPr>
        <p:spPr>
          <a:xfrm>
            <a:off x="249589" y="2568088"/>
            <a:ext cx="3276600" cy="7659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UCAM Tier3 HPC Users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University AD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D2DB83-6E44-1AB9-05D4-B62807B134BF}"/>
              </a:ext>
            </a:extLst>
          </p:cNvPr>
          <p:cNvSpPr/>
          <p:nvPr/>
        </p:nvSpPr>
        <p:spPr>
          <a:xfrm>
            <a:off x="3734668" y="2566973"/>
            <a:ext cx="4531083" cy="7659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2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Consortium/Tier2 Users</a:t>
            </a:r>
          </a:p>
          <a:p>
            <a:pPr algn="ctr"/>
            <a:r>
              <a:rPr lang="en-US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via project specific SAFE portal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C1D648-9260-1EB3-24D0-DE2BC32C9E33}"/>
              </a:ext>
            </a:extLst>
          </p:cNvPr>
          <p:cNvSpPr/>
          <p:nvPr/>
        </p:nvSpPr>
        <p:spPr>
          <a:xfrm>
            <a:off x="8451493" y="2566973"/>
            <a:ext cx="3557713" cy="7659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0" algn="ctr" fontAlgn="base"/>
            <a:r>
              <a:rPr lang="en-US" sz="24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Industrial Users</a:t>
            </a:r>
          </a:p>
          <a:p>
            <a:pPr marL="228600" indent="0" algn="ctr" fontAlgn="base"/>
            <a:r>
              <a:rPr lang="en-US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Email address and ssh key</a:t>
            </a:r>
            <a:r>
              <a:rPr lang="en-US" sz="20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0643B-CB8B-337F-C0A8-8BD20601D52A}"/>
              </a:ext>
            </a:extLst>
          </p:cNvPr>
          <p:cNvSpPr txBox="1"/>
          <p:nvPr/>
        </p:nvSpPr>
        <p:spPr>
          <a:xfrm>
            <a:off x="8263047" y="4103639"/>
            <a:ext cx="3732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lvl="1">
              <a:buClr>
                <a:srgbClr val="000000"/>
              </a:buClr>
              <a:buSzPct val="45000"/>
            </a:pP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Expectation: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Streamlined onboarding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F9FA95-7042-BAAC-77E0-BBFFB296B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10625" r="3981" b="11666"/>
          <a:stretch/>
        </p:blipFill>
        <p:spPr bwMode="auto">
          <a:xfrm>
            <a:off x="3374670" y="3524009"/>
            <a:ext cx="5076823" cy="2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3D7EF-0725-9891-76B4-5F7658B6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394" y="302738"/>
            <a:ext cx="11667685" cy="5693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Federation at Cambridge with AIRR Dawn (Access) Portal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5C584-D691-99CA-69D8-0A107C3E9087}"/>
              </a:ext>
            </a:extLst>
          </p:cNvPr>
          <p:cNvGrpSpPr/>
          <p:nvPr/>
        </p:nvGrpSpPr>
        <p:grpSpPr>
          <a:xfrm>
            <a:off x="1481137" y="1196100"/>
            <a:ext cx="9534525" cy="4718926"/>
            <a:chOff x="952500" y="924637"/>
            <a:chExt cx="9860931" cy="510253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343F0AE9-13B9-76D3-9310-77FC378D55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80" r="18009" b="20416"/>
            <a:stretch/>
          </p:blipFill>
          <p:spPr bwMode="auto">
            <a:xfrm>
              <a:off x="952500" y="924637"/>
              <a:ext cx="8434388" cy="510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71CA6D7-27AA-46FF-959C-160DB1209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5" t="10625" r="3981" b="26286"/>
            <a:stretch/>
          </p:blipFill>
          <p:spPr bwMode="auto">
            <a:xfrm>
              <a:off x="9386888" y="2445000"/>
              <a:ext cx="1426543" cy="232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399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2FE4-21F0-D303-F529-669C2A37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Keycloak">
            <a:extLst>
              <a:ext uri="{FF2B5EF4-FFF2-40B4-BE49-F238E27FC236}">
                <a16:creationId xmlns:a16="http://schemas.microsoft.com/office/drawing/2014/main" id="{C00D4C69-A982-BACB-0C13-D6B7E211F1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Keycloak">
            <a:extLst>
              <a:ext uri="{FF2B5EF4-FFF2-40B4-BE49-F238E27FC236}">
                <a16:creationId xmlns:a16="http://schemas.microsoft.com/office/drawing/2014/main" id="{A1E21151-2346-631C-C643-01D9A29EE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23350" y="1727200"/>
            <a:ext cx="1365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Waldur">
            <a:extLst>
              <a:ext uri="{FF2B5EF4-FFF2-40B4-BE49-F238E27FC236}">
                <a16:creationId xmlns:a16="http://schemas.microsoft.com/office/drawing/2014/main" id="{1C9E9691-4BDB-F23A-CFFE-07669EF5F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EFF5D9-DCF1-7B90-DBAF-08ABAFC7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08" y="1375708"/>
            <a:ext cx="1785349" cy="5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B42A7-ACB0-457C-7325-3B18B75A2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244" y="2238383"/>
            <a:ext cx="2177754" cy="558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F9CCAF-F6A2-FF42-6257-D38A2E057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080" y="1946886"/>
            <a:ext cx="1038906" cy="965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94548A-E6C1-2928-7A96-073D5C168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919" y="4070209"/>
            <a:ext cx="1419447" cy="471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D25B2-A6DB-1611-9402-F6635A939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217" y="4053115"/>
            <a:ext cx="1419447" cy="11200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AB8E2D-B9B5-A0CE-3140-A362438C8710}"/>
              </a:ext>
            </a:extLst>
          </p:cNvPr>
          <p:cNvSpPr/>
          <p:nvPr/>
        </p:nvSpPr>
        <p:spPr>
          <a:xfrm>
            <a:off x="7220158" y="1322210"/>
            <a:ext cx="4852671" cy="408053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is Kubernetes? Here’s what you need to know - Concise Software">
            <a:extLst>
              <a:ext uri="{FF2B5EF4-FFF2-40B4-BE49-F238E27FC236}">
                <a16:creationId xmlns:a16="http://schemas.microsoft.com/office/drawing/2014/main" id="{A91A9C6B-9175-C133-22B2-4D1FE0480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16847" r="15774" b="16007"/>
          <a:stretch/>
        </p:blipFill>
        <p:spPr bwMode="auto">
          <a:xfrm>
            <a:off x="10916498" y="4600610"/>
            <a:ext cx="1070043" cy="5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3B58FF2-3D95-EF41-D441-742AB1A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10" y="936405"/>
            <a:ext cx="2043622" cy="3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32FCE8-4BD9-6A6F-2D09-24DC64F2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66" y="4502880"/>
            <a:ext cx="765132" cy="7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000315-00DF-E0C5-B993-7CF6237E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366" y="4015057"/>
            <a:ext cx="1707603" cy="4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ldur | Interoperable Europe Portal">
            <a:extLst>
              <a:ext uri="{FF2B5EF4-FFF2-40B4-BE49-F238E27FC236}">
                <a16:creationId xmlns:a16="http://schemas.microsoft.com/office/drawing/2014/main" id="{FBA0FC5B-1E0D-2EC3-1BC7-3E7F86F2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57" y="3071468"/>
            <a:ext cx="2710383" cy="5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7 things you need to know about Atlassian's Jira Service Management  announcement - Valiantys - Atlassian Platinum Partner">
            <a:extLst>
              <a:ext uri="{FF2B5EF4-FFF2-40B4-BE49-F238E27FC236}">
                <a16:creationId xmlns:a16="http://schemas.microsoft.com/office/drawing/2014/main" id="{7E022047-9E3D-0471-335C-50232A5E5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5" r="44016" b="36709"/>
          <a:stretch/>
        </p:blipFill>
        <p:spPr bwMode="auto">
          <a:xfrm>
            <a:off x="9923813" y="3088106"/>
            <a:ext cx="1985370" cy="540897"/>
          </a:xfrm>
          <a:prstGeom prst="rect">
            <a:avLst/>
          </a:prstGeom>
          <a:noFill/>
          <a:effectLst>
            <a:softEdge rad="1873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7C69E99-E5F3-ADB7-CA6B-CF6FD48E83F3}"/>
              </a:ext>
            </a:extLst>
          </p:cNvPr>
          <p:cNvSpPr txBox="1">
            <a:spLocks/>
          </p:cNvSpPr>
          <p:nvPr/>
        </p:nvSpPr>
        <p:spPr bwMode="auto">
          <a:xfrm>
            <a:off x="545212" y="277826"/>
            <a:ext cx="11313757" cy="56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chemeClr val="tx1"/>
                </a:solidFill>
                <a:latin typeface="Arial"/>
                <a:cs typeface="Arial"/>
                <a:sym typeface="Calibri"/>
              </a:rPr>
              <a:t>AIRR Dawn Portal: Solution Components 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556081-0B08-D6A3-D478-3069D322842A}"/>
              </a:ext>
            </a:extLst>
          </p:cNvPr>
          <p:cNvSpPr txBox="1">
            <a:spLocks/>
          </p:cNvSpPr>
          <p:nvPr/>
        </p:nvSpPr>
        <p:spPr>
          <a:xfrm>
            <a:off x="205459" y="930776"/>
            <a:ext cx="6764268" cy="5082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fontAlgn="base">
              <a:buClr>
                <a:srgbClr val="1E4E79"/>
              </a:buClr>
              <a:buSzPts val="2000"/>
            </a:pPr>
            <a:r>
              <a:rPr lang="en-GB" sz="2400" dirty="0">
                <a:latin typeface="Arial"/>
                <a:cs typeface="Times New Roman"/>
              </a:rPr>
              <a:t>Federated Identity</a:t>
            </a:r>
          </a:p>
          <a:p>
            <a:pPr marL="1028700" lvl="1" indent="-342900" fontAlgn="base">
              <a:buClr>
                <a:srgbClr val="1E4E79"/>
              </a:buClr>
              <a:buSzPts val="2000"/>
            </a:pP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Integrated </a:t>
            </a:r>
            <a:r>
              <a:rPr lang="en-GB" sz="1800" b="1" dirty="0" err="1">
                <a:solidFill>
                  <a:srgbClr val="000000"/>
                </a:solidFill>
                <a:latin typeface="Arial"/>
                <a:cs typeface="Times New Roman"/>
              </a:rPr>
              <a:t>MyAccessID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 with </a:t>
            </a:r>
            <a:r>
              <a:rPr lang="en-GB" sz="1800" dirty="0" err="1">
                <a:solidFill>
                  <a:srgbClr val="000000"/>
                </a:solidFill>
                <a:latin typeface="Arial"/>
                <a:cs typeface="Times New Roman"/>
              </a:rPr>
              <a:t>Keycloak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 for secure, federated authentication.</a:t>
            </a:r>
          </a:p>
          <a:p>
            <a:pPr marL="1028700" lvl="1" indent="-342900" fontAlgn="base">
              <a:buClr>
                <a:srgbClr val="1E4E79"/>
              </a:buClr>
              <a:buSzPts val="2000"/>
            </a:pP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Using two separate realms in </a:t>
            </a:r>
            <a:r>
              <a:rPr lang="en-GB" sz="1800" dirty="0" err="1">
                <a:solidFill>
                  <a:srgbClr val="000000"/>
                </a:solidFill>
                <a:latin typeface="Arial"/>
                <a:cs typeface="Times New Roman"/>
              </a:rPr>
              <a:t>Keycloak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, one for </a:t>
            </a:r>
            <a:r>
              <a:rPr lang="en-GB" sz="1800" dirty="0" err="1">
                <a:solidFill>
                  <a:srgbClr val="000000"/>
                </a:solidFill>
                <a:latin typeface="Arial"/>
                <a:cs typeface="Times New Roman"/>
              </a:rPr>
              <a:t>Waldur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 users and other for our LDAP users.</a:t>
            </a:r>
          </a:p>
          <a:p>
            <a:pPr marL="1028700" lvl="1" indent="-342900" fontAlgn="base">
              <a:buClr>
                <a:srgbClr val="1E4E79"/>
              </a:buClr>
              <a:buSzPts val="2000"/>
            </a:pP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Enabled non-</a:t>
            </a:r>
            <a:r>
              <a:rPr lang="en-GB" sz="1800" dirty="0" err="1">
                <a:solidFill>
                  <a:srgbClr val="000000"/>
                </a:solidFill>
                <a:latin typeface="Arial"/>
                <a:cs typeface="Times New Roman"/>
              </a:rPr>
              <a:t>MyAccessID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 users with local </a:t>
            </a:r>
            <a:r>
              <a:rPr lang="en-GB" sz="1800" dirty="0" err="1">
                <a:solidFill>
                  <a:srgbClr val="000000"/>
                </a:solidFill>
                <a:latin typeface="Arial"/>
                <a:cs typeface="Times New Roman"/>
              </a:rPr>
              <a:t>Keycloak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Times New Roman"/>
              </a:rPr>
              <a:t> account (Identity of Last Resort).</a:t>
            </a:r>
          </a:p>
          <a:p>
            <a:pPr marL="571500" indent="-342900" fontAlgn="base"/>
            <a:r>
              <a:rPr lang="en-GB" sz="2400" dirty="0">
                <a:solidFill>
                  <a:srgbClr val="000000"/>
                </a:solidFill>
                <a:latin typeface="Arial"/>
                <a:cs typeface="Times New Roman"/>
              </a:rPr>
              <a:t>Project Management</a:t>
            </a:r>
          </a:p>
          <a:p>
            <a:pPr marL="1028700" lvl="1" indent="-342900" fontAlgn="base">
              <a:buClr>
                <a:srgbClr val="1E4E79"/>
              </a:buClr>
              <a:buSzPts val="2000"/>
            </a:pPr>
            <a:r>
              <a:rPr lang="en-GB" sz="2000" b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Waldur</a:t>
            </a:r>
            <a:r>
              <a:rPr lang="en-GB" sz="20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centralized platform for all service offerings and project management portal connected with Jira Service Desk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fontAlgn="base"/>
            <a:r>
              <a:rPr lang="en-GB" sz="2400" dirty="0">
                <a:solidFill>
                  <a:srgbClr val="000000"/>
                </a:solidFill>
                <a:latin typeface="Arial"/>
                <a:cs typeface="Times New Roman"/>
              </a:rPr>
              <a:t>Access to Compute Resources and Workflows</a:t>
            </a:r>
          </a:p>
          <a:p>
            <a:pPr marL="1028700" lvl="1" indent="-342900" fontAlgn="base"/>
            <a:r>
              <a:rPr lang="en-GB" sz="20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LDAP users can use </a:t>
            </a:r>
            <a:r>
              <a:rPr lang="en-GB" sz="2000" b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0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log into Open OnDemand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342900" fontAlgn="base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through K8s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A8A1DFE-E440-8B84-1447-06122BB2FE62}"/>
              </a:ext>
            </a:extLst>
          </p:cNvPr>
          <p:cNvSpPr/>
          <p:nvPr/>
        </p:nvSpPr>
        <p:spPr>
          <a:xfrm>
            <a:off x="8385070" y="1378592"/>
            <a:ext cx="2254102" cy="528533"/>
          </a:xfrm>
          <a:prstGeom prst="roundRect">
            <a:avLst/>
          </a:prstGeom>
          <a:noFill/>
          <a:ln w="19050">
            <a:solidFill>
              <a:srgbClr val="000B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823C3F-C70B-5BDE-D6B7-04D67BC09318}"/>
              </a:ext>
            </a:extLst>
          </p:cNvPr>
          <p:cNvSpPr/>
          <p:nvPr/>
        </p:nvSpPr>
        <p:spPr>
          <a:xfrm>
            <a:off x="7220158" y="3052867"/>
            <a:ext cx="2714282" cy="528533"/>
          </a:xfrm>
          <a:prstGeom prst="roundRect">
            <a:avLst/>
          </a:prstGeom>
          <a:noFill/>
          <a:ln w="19050">
            <a:solidFill>
              <a:srgbClr val="000B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778E1-6160-636A-7092-FD6CBFA79960}"/>
              </a:ext>
            </a:extLst>
          </p:cNvPr>
          <p:cNvSpPr txBox="1"/>
          <p:nvPr/>
        </p:nvSpPr>
        <p:spPr>
          <a:xfrm>
            <a:off x="8054552" y="5474487"/>
            <a:ext cx="4193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MyAccessID</a:t>
            </a:r>
            <a:r>
              <a:rPr lang="en-US" sz="1200" dirty="0"/>
              <a:t>: </a:t>
            </a:r>
            <a:r>
              <a:rPr lang="en-US" sz="1200" dirty="0">
                <a:hlinkClick r:id="rId14"/>
              </a:rPr>
              <a:t>https://wiki.geant.org/display/MyAccessID</a:t>
            </a:r>
            <a:endParaRPr lang="en-US" sz="1200" dirty="0"/>
          </a:p>
          <a:p>
            <a:r>
              <a:rPr lang="en-US" sz="1200" dirty="0" err="1"/>
              <a:t>Waldur</a:t>
            </a:r>
            <a:r>
              <a:rPr lang="en-US" sz="1200" dirty="0"/>
              <a:t>: </a:t>
            </a:r>
            <a:r>
              <a:rPr lang="en-US" sz="1200" dirty="0">
                <a:hlinkClick r:id="rId15"/>
              </a:rPr>
              <a:t>https://waldur.com/</a:t>
            </a:r>
            <a:endParaRPr lang="en-US" sz="1200" dirty="0"/>
          </a:p>
          <a:p>
            <a:r>
              <a:rPr lang="en-US" sz="1200" dirty="0"/>
              <a:t>Azimuth: </a:t>
            </a:r>
            <a:r>
              <a:rPr lang="en-US" sz="1200" dirty="0">
                <a:hlinkClick r:id="rId16"/>
              </a:rPr>
              <a:t>https://www.stackhpc.com/azimuth-introduction.html</a:t>
            </a:r>
            <a:endParaRPr lang="en-US" sz="1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0FA4BCA-E9DE-41EF-DE1D-359FB5856D48}"/>
              </a:ext>
            </a:extLst>
          </p:cNvPr>
          <p:cNvSpPr/>
          <p:nvPr/>
        </p:nvSpPr>
        <p:spPr>
          <a:xfrm>
            <a:off x="10130345" y="3938478"/>
            <a:ext cx="1921463" cy="1456421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07C8B-8333-EFB9-ED5C-376D4EDDC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 err="1">
                <a:solidFill>
                  <a:schemeClr val="tx1"/>
                </a:solidFill>
                <a:ea typeface="+mn-ea"/>
              </a:rPr>
              <a:t>Keycloak</a:t>
            </a:r>
            <a:r>
              <a:rPr lang="en-GB" sz="3000" dirty="0">
                <a:solidFill>
                  <a:schemeClr val="tx1"/>
                </a:solidFill>
                <a:ea typeface="+mn-ea"/>
              </a:rPr>
              <a:t> Integration – Dual Use Cases</a:t>
            </a:r>
            <a:endParaRPr lang="en-US" sz="3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D2430-8AD5-0E3F-30F5-2F09F987E2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3894" y="1349115"/>
            <a:ext cx="11313757" cy="442621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Modes of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Integration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9F68E0-3A4E-8B1D-ADF9-45CD8464A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00701"/>
              </p:ext>
            </p:extLst>
          </p:nvPr>
        </p:nvGraphicFramePr>
        <p:xfrm>
          <a:off x="1003074" y="2190620"/>
          <a:ext cx="10035396" cy="28803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519615">
                  <a:extLst>
                    <a:ext uri="{9D8B030D-6E8A-4147-A177-3AD203B41FA5}">
                      <a16:colId xmlns:a16="http://schemas.microsoft.com/office/drawing/2014/main" val="2692218604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3636070959"/>
                    </a:ext>
                  </a:extLst>
                </a:gridCol>
                <a:gridCol w="2613684">
                  <a:extLst>
                    <a:ext uri="{9D8B030D-6E8A-4147-A177-3AD203B41FA5}">
                      <a16:colId xmlns:a16="http://schemas.microsoft.com/office/drawing/2014/main" val="3716965712"/>
                    </a:ext>
                  </a:extLst>
                </a:gridCol>
                <a:gridCol w="3687894">
                  <a:extLst>
                    <a:ext uri="{9D8B030D-6E8A-4147-A177-3AD203B41FA5}">
                      <a16:colId xmlns:a16="http://schemas.microsoft.com/office/drawing/2014/main" val="1392554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3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access to AIRR Dawn Portal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AIRR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only</a:t>
                      </a:r>
                    </a:p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of last resort for non-</a:t>
                      </a:r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users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 can log in and accept the invitation</a:t>
                      </a:r>
                    </a:p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non-</a:t>
                      </a:r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users, local </a:t>
                      </a:r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Keycloak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account is created.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6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access to OnDemand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CSD3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LDAP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users existing in LDAP can log in via </a:t>
                      </a:r>
                      <a:r>
                        <a:rPr lang="en-GB" sz="2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MyAccessID</a:t>
                      </a:r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344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0AD1A9-6BD8-28AB-C073-12FF5A4A56E4}"/>
              </a:ext>
            </a:extLst>
          </p:cNvPr>
          <p:cNvSpPr txBox="1"/>
          <p:nvPr/>
        </p:nvSpPr>
        <p:spPr>
          <a:xfrm>
            <a:off x="1003074" y="5324219"/>
            <a:ext cx="6093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Enabled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TOTP flow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for enhanced login security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4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5114A-5396-AFA1-613F-676D54BD5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6E8627-D15A-C337-0119-C8E4B7FF1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236" y="432055"/>
            <a:ext cx="11313757" cy="56934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How </a:t>
            </a:r>
            <a:r>
              <a:rPr lang="en-US" sz="3000" dirty="0" err="1">
                <a:solidFill>
                  <a:schemeClr val="tx1"/>
                </a:solidFill>
              </a:rPr>
              <a:t>MyAccessID</a:t>
            </a:r>
            <a:r>
              <a:rPr lang="en-US" sz="3000" dirty="0">
                <a:solidFill>
                  <a:schemeClr val="tx1"/>
                </a:solidFill>
              </a:rPr>
              <a:t> Work for AIRR Dawn Portal?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A440D5D-0190-B71F-6A97-796B7A4353C7}"/>
              </a:ext>
            </a:extLst>
          </p:cNvPr>
          <p:cNvSpPr/>
          <p:nvPr/>
        </p:nvSpPr>
        <p:spPr>
          <a:xfrm>
            <a:off x="138544" y="4609688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visit the AIRR Dawn Portal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B7FF9F-B537-56B1-B144-DE5AA68500C1}"/>
              </a:ext>
            </a:extLst>
          </p:cNvPr>
          <p:cNvSpPr/>
          <p:nvPr/>
        </p:nvSpPr>
        <p:spPr>
          <a:xfrm>
            <a:off x="138545" y="3096494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select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the login page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86ED71-590D-D695-64F1-77AE0B83CD7C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 flipV="1">
            <a:off x="1828799" y="3927766"/>
            <a:ext cx="1" cy="6819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ED8F10-2126-174E-4267-DA77B504F82D}"/>
              </a:ext>
            </a:extLst>
          </p:cNvPr>
          <p:cNvSpPr/>
          <p:nvPr/>
        </p:nvSpPr>
        <p:spPr>
          <a:xfrm>
            <a:off x="138544" y="1690257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looks up your university's Identity Provider (IdP) via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eduGAIN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0C508B-FDDC-B6EF-8CBC-B5628067A8FA}"/>
              </a:ext>
            </a:extLst>
          </p:cNvPr>
          <p:cNvCxnSpPr>
            <a:cxnSpLocks/>
            <a:stCxn id="4" idx="0"/>
            <a:endCxn id="9" idx="2"/>
          </p:cNvCxnSpPr>
          <p:nvPr/>
        </p:nvCxnSpPr>
        <p:spPr>
          <a:xfrm flipH="1" flipV="1">
            <a:off x="1828799" y="2521529"/>
            <a:ext cx="1" cy="57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4C029B-4F41-761A-A20B-0F456948D65B}"/>
              </a:ext>
            </a:extLst>
          </p:cNvPr>
          <p:cNvSpPr/>
          <p:nvPr/>
        </p:nvSpPr>
        <p:spPr>
          <a:xfrm>
            <a:off x="4405745" y="1690257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redirects to your University login page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A20A55-B21A-A4F4-76A6-FEC6B8B4CD9E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3519053" y="2105893"/>
            <a:ext cx="8866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80F8BD1-8E7F-1140-DCDB-CCE0B2F4E7F8}"/>
              </a:ext>
            </a:extLst>
          </p:cNvPr>
          <p:cNvSpPr/>
          <p:nvPr/>
        </p:nvSpPr>
        <p:spPr>
          <a:xfrm>
            <a:off x="4350325" y="3096494"/>
            <a:ext cx="5555673" cy="89361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Once authenticated,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MyAccessID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sends limited user info (name, email, affiliation) to site portal using OIDC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FE4103-656F-5074-B53D-FF8087CAC8AE}"/>
              </a:ext>
            </a:extLst>
          </p:cNvPr>
          <p:cNvSpPr/>
          <p:nvPr/>
        </p:nvSpPr>
        <p:spPr>
          <a:xfrm>
            <a:off x="5368632" y="4627409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now successfully logged into site portal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A897AB-649E-055D-E476-765801BE36D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7058887" y="4001613"/>
            <a:ext cx="0" cy="625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7466B59-8521-CEC7-936B-9697465CAB38}"/>
              </a:ext>
            </a:extLst>
          </p:cNvPr>
          <p:cNvSpPr/>
          <p:nvPr/>
        </p:nvSpPr>
        <p:spPr>
          <a:xfrm>
            <a:off x="8672946" y="1690257"/>
            <a:ext cx="3380509" cy="8312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provide your University credentials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4CF867-1401-8A8B-FE99-1FC44EC64C0E}"/>
              </a:ext>
            </a:extLst>
          </p:cNvPr>
          <p:cNvCxnSpPr>
            <a:cxnSpLocks/>
          </p:cNvCxnSpPr>
          <p:nvPr/>
        </p:nvCxnSpPr>
        <p:spPr>
          <a:xfrm>
            <a:off x="7786254" y="2105893"/>
            <a:ext cx="8866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8107907-7B9B-0E76-C69E-22EC1B5EDB31}"/>
              </a:ext>
            </a:extLst>
          </p:cNvPr>
          <p:cNvCxnSpPr>
            <a:cxnSpLocks/>
            <a:stCxn id="33" idx="2"/>
            <a:endCxn id="16" idx="3"/>
          </p:cNvCxnSpPr>
          <p:nvPr/>
        </p:nvCxnSpPr>
        <p:spPr>
          <a:xfrm rot="5400000">
            <a:off x="9623715" y="2803813"/>
            <a:ext cx="1021771" cy="45720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0918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5096330C6AE45819B21ACC77C313F" ma:contentTypeVersion="16" ma:contentTypeDescription="Create a new document." ma:contentTypeScope="" ma:versionID="7c9e604389d369bfe5ee6288cc2361fd">
  <xsd:schema xmlns:xsd="http://www.w3.org/2001/XMLSchema" xmlns:xs="http://www.w3.org/2001/XMLSchema" xmlns:p="http://schemas.microsoft.com/office/2006/metadata/properties" xmlns:ns2="6261e4c7-d96f-4c1e-b2f6-7170a79c9010" xmlns:ns3="c5280929-7955-4231-aac3-8bac449ba8f9" targetNamespace="http://schemas.microsoft.com/office/2006/metadata/properties" ma:root="true" ma:fieldsID="fe3347e7e97d733d415f2f2c1a318257" ns2:_="" ns3:_="">
    <xsd:import namespace="6261e4c7-d96f-4c1e-b2f6-7170a79c9010"/>
    <xsd:import namespace="c5280929-7955-4231-aac3-8bac449ba8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1e4c7-d96f-4c1e-b2f6-7170a79c9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80929-7955-4231-aac3-8bac449ba8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eeb192-0919-4488-9200-f8c3f0a17bfd}" ma:internalName="TaxCatchAll" ma:showField="CatchAllData" ma:web="c5280929-7955-4231-aac3-8bac449ba8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1e4c7-d96f-4c1e-b2f6-7170a79c9010">
      <Terms xmlns="http://schemas.microsoft.com/office/infopath/2007/PartnerControls"/>
    </lcf76f155ced4ddcb4097134ff3c332f>
    <TaxCatchAll xmlns="c5280929-7955-4231-aac3-8bac449ba8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AC45E4-142A-45BB-8737-E2458473490F}">
  <ds:schemaRefs>
    <ds:schemaRef ds:uri="6261e4c7-d96f-4c1e-b2f6-7170a79c9010"/>
    <ds:schemaRef ds:uri="c5280929-7955-4231-aac3-8bac449ba8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7A49A8-762B-45A4-AAA0-B812AB8AFE0C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261e4c7-d96f-4c1e-b2f6-7170a79c9010"/>
    <ds:schemaRef ds:uri="http://purl.org/dc/terms/"/>
    <ds:schemaRef ds:uri="http://schemas.microsoft.com/office/2006/metadata/properties"/>
    <ds:schemaRef ds:uri="http://schemas.openxmlformats.org/package/2006/metadata/core-properties"/>
    <ds:schemaRef ds:uri="c5280929-7955-4231-aac3-8bac449ba8f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FC01A5-3139-4F64-8820-1CDE0E0B3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832</Words>
  <Application>Microsoft Macintosh PowerPoint</Application>
  <PresentationFormat>Widescreen</PresentationFormat>
  <Paragraphs>117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Cambria</vt:lpstr>
      <vt:lpstr>Cambria Math</vt:lpstr>
      <vt:lpstr>Office Theme</vt:lpstr>
      <vt:lpstr>Custom Design</vt:lpstr>
      <vt:lpstr>MyAccessID in Practice: From Concept to Integration in Cambridge’s AIRR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UIS, 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Suvi Roberts</dc:creator>
  <cp:lastModifiedBy>Deepak Aggarwal</cp:lastModifiedBy>
  <cp:revision>6</cp:revision>
  <dcterms:created xsi:type="dcterms:W3CDTF">2017-09-14T13:39:33Z</dcterms:created>
  <dcterms:modified xsi:type="dcterms:W3CDTF">2025-12-02T11:17:28Z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0x010100BA25096330C6AE45819B21ACC77C313F</vt:lpwstr>
  </property>
  <property fmtid="{D5CDD505-2E9C-101B-9397-08002B2CF9AE}" pid="3" name="MediaServiceImageTags">
    <vt:lpwstr/>
  </property>
</Properties>
</file>