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4112" r:id="rId4"/>
    <p:sldId id="4109" r:id="rId5"/>
    <p:sldId id="4108" r:id="rId6"/>
    <p:sldId id="259" r:id="rId7"/>
    <p:sldId id="260" r:id="rId8"/>
    <p:sldId id="4113" r:id="rId9"/>
    <p:sldId id="4121" r:id="rId10"/>
    <p:sldId id="4120" r:id="rId11"/>
    <p:sldId id="4119" r:id="rId12"/>
    <p:sldId id="4118" r:id="rId13"/>
    <p:sldId id="4117" r:id="rId14"/>
    <p:sldId id="4116" r:id="rId15"/>
    <p:sldId id="4115" r:id="rId16"/>
    <p:sldId id="4114" r:id="rId17"/>
    <p:sldId id="261" r:id="rId18"/>
    <p:sldId id="270" r:id="rId19"/>
    <p:sldId id="4122" r:id="rId20"/>
    <p:sldId id="4123" r:id="rId21"/>
    <p:sldId id="266" r:id="rId22"/>
    <p:sldId id="410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99ED12-6F33-F9FE-1640-E247167A7810}" name="Sadaf Alam" initials="SA" userId="S::iy22937@bristol.ac.uk::8089e35c-c390-46de-b80b-a3404c004a10" providerId="AD"/>
  <p188:author id="{32E32AD5-1E56-A1A9-3CE8-49A08A749218}" name="Christopher Woods" initials="CW" userId="S::chzcjw@bristol.ac.uk::f747647d-0b58-48e1-8f87-9480a4813eb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>
        <p:scale>
          <a:sx n="104" d="100"/>
          <a:sy n="104" d="100"/>
        </p:scale>
        <p:origin x="1440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4326C-8031-021D-B434-E5C05F91A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FF1FF-08F6-30BD-88D8-0685C8CCB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74A17-242B-60C6-90EE-203533106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69D7-D965-B049-9215-5BA18E4D38CB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935EB-6CC3-6FD0-5B4D-452C8057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1209E-1551-3584-922B-0A97E01C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3F6D-EB8F-7046-ABF7-7104598D2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1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0758-7A5A-C764-ED66-38748039F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31C5BF-1DD4-E795-1D65-1F14542CB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FC6B4-0976-E855-5591-3E2075357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69D7-D965-B049-9215-5BA18E4D38CB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33C14-10CF-ED28-6159-88B4271FC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548F-30C7-4BFA-27AA-DFCCBCF3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3F6D-EB8F-7046-ABF7-7104598D2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5B1C7F-7F05-EF55-8B3C-9B4B03591E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7F5A11-2439-225D-9BD2-6F9B528EC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03666-EA09-C9D2-EDFE-D85B8C5A9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69D7-D965-B049-9215-5BA18E4D38CB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F606-72A0-C936-59D1-8BB33915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E4710-2EC5-6784-C076-8C216852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3F6D-EB8F-7046-ABF7-7104598D2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12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26E80-8DA2-3D05-5DAD-013824C32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925F5-33B6-86F2-3E8B-F9AE6C893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3C38C-A284-8D51-1D0B-CE3491880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69D7-D965-B049-9215-5BA18E4D38CB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D2AB7-F0C9-2323-C9D9-FF7FAAA3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F26F0-89DF-80AC-D604-D8A7F8DCD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3F6D-EB8F-7046-ABF7-7104598D2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777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C8436-AB37-04B2-E538-A5AFCDA07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23BF9-10B7-D5E7-06B8-AAF6D5060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3FA99-28ED-E420-C19C-D98EAF40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69D7-D965-B049-9215-5BA18E4D38CB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BCDB7-FC65-3961-D7E1-31D4DCC8C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42052-21A7-7C2E-1A33-99D87E8C6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3F6D-EB8F-7046-ABF7-7104598D2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796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F297E-C076-35FD-6B6A-766CF5B5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0D0E29-B5CE-9515-04F1-B2D9FB3E7E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4C154D-7ECA-9BB8-5F6E-034F6AD3B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08AF12-950E-E2F1-F4E6-454A519EF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69D7-D965-B049-9215-5BA18E4D38CB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2E7A3-C6F8-5AF5-CCD2-50EB1A3EB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47E76-FB48-9507-95C4-2004B3877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3F6D-EB8F-7046-ABF7-7104598D2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33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A3A49-FC71-5BEC-1140-3F258A743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4997F-3680-C57A-C348-F86859BC3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CA2D2-5DA6-15BE-732A-04F3D22A4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19CCF5-3E07-DD30-5E44-F3B4FD78D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969679-CE29-39E6-3B42-77E4CCD35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0AFDF6-B46D-CE8A-4775-619E03999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69D7-D965-B049-9215-5BA18E4D38CB}" type="datetimeFigureOut">
              <a:rPr lang="en-US" smtClean="0"/>
              <a:t>12/1/25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06BC58-0EB3-BDE9-82A8-4E677993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930C50-485A-B764-D3E6-A8352C94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3F6D-EB8F-7046-ABF7-7104598D2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53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7350C-DF1D-756C-3972-82DCA46AB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0B2A9-7788-63A7-D299-28C8AD8A1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69D7-D965-B049-9215-5BA18E4D38CB}" type="datetimeFigureOut">
              <a:rPr lang="en-US" smtClean="0"/>
              <a:t>12/1/25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BA019-8EF2-1141-64C7-69CFE97E8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06395F-F87F-B41D-5349-B6DE1837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3F6D-EB8F-7046-ABF7-7104598D2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1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1EBF3-357E-680C-E49F-59FA06B66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69D7-D965-B049-9215-5BA18E4D38CB}" type="datetimeFigureOut">
              <a:rPr lang="en-US" smtClean="0"/>
              <a:t>12/1/25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9F18EB-926B-F013-C090-E505D2779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A6C26-9DFE-5CC5-331E-C25D152B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3F6D-EB8F-7046-ABF7-7104598D2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39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FEDEA-C03A-627D-E230-62DA1DCBA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D8882-99C0-952A-8CC9-CB8B714A6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7BC67E-7B09-AC06-22B0-A7E68BE749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0DB7FC-A877-A829-59BC-7AB11A99C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69D7-D965-B049-9215-5BA18E4D38CB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35EF92-AA90-C6BC-14AA-26DDA61E5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10B14-DC73-8BD3-8E7D-D016E0931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3F6D-EB8F-7046-ABF7-7104598D2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8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7F5C8-3D22-B790-0E64-3DB63078B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AC3DCB-F497-17D7-625A-32A583FD4E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216A8-1FD7-C476-10C2-F9E7EBB0C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CE78B-4F3C-F04F-A51F-9FB1408B6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B69D7-D965-B049-9215-5BA18E4D38CB}" type="datetimeFigureOut">
              <a:rPr lang="en-US" smtClean="0"/>
              <a:t>12/1/25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3DAAD8-5B69-2497-9CF8-7B098A3A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EB52F-12A1-9CEA-C578-3214559A6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23F6D-EB8F-7046-ABF7-7104598D2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EBAF82-7031-62CD-4088-A99E99931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BB776-3CE1-EE80-C280-C225A17AE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D3BB07-0E36-3B32-3008-FAB8BC41A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D6B69D7-D965-B049-9215-5BA18E4D38CB}" type="datetimeFigureOut">
              <a:rPr lang="en-US" smtClean="0"/>
              <a:t>12/1/25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B7677-5595-78CD-020C-2A9521B52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E72C0-9596-8DFC-B9C6-7752A0813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E23F6D-EB8F-7046-ABF7-7104598D2C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75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6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8.png"/><Relationship Id="rId7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0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7607F1-3BF2-837A-7D05-3DC054B2DB5E}"/>
              </a:ext>
            </a:extLst>
          </p:cNvPr>
          <p:cNvSpPr/>
          <p:nvPr/>
        </p:nvSpPr>
        <p:spPr>
          <a:xfrm>
            <a:off x="-107092" y="-37070"/>
            <a:ext cx="12406184" cy="698156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D7216A5-F0DD-3BFF-910C-6BABA89F7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8" r="19976" b="9091"/>
          <a:stretch/>
        </p:blipFill>
        <p:spPr bwMode="auto">
          <a:xfrm>
            <a:off x="4877922" y="-530602"/>
            <a:ext cx="9339206" cy="738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0D24E2-7882-4DAF-1B37-CDF65C368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044" y="776099"/>
            <a:ext cx="5729416" cy="23876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Implementing Compliant Authentication and Authorisation using MyAccessID and Keycloak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B4AF3D-5DE3-863E-6C0C-3EAB85207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163699"/>
            <a:ext cx="5609968" cy="165576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Christopher Woods</a:t>
            </a:r>
          </a:p>
          <a:p>
            <a:r>
              <a:rPr lang="en-US" sz="1800" dirty="0">
                <a:solidFill>
                  <a:schemeClr val="bg1"/>
                </a:solidFill>
              </a:rPr>
              <a:t>Bristol Centre for Supercomputing (BriCS)</a:t>
            </a:r>
          </a:p>
          <a:p>
            <a:r>
              <a:rPr lang="en-US" sz="1800" dirty="0">
                <a:solidFill>
                  <a:schemeClr val="bg1"/>
                </a:solidFill>
              </a:rPr>
              <a:t>MyAccessID Online Workshop – 2</a:t>
            </a:r>
            <a:r>
              <a:rPr lang="en-US" sz="1800" baseline="30000" dirty="0">
                <a:solidFill>
                  <a:schemeClr val="bg1"/>
                </a:solidFill>
              </a:rPr>
              <a:t>nd</a:t>
            </a:r>
            <a:r>
              <a:rPr lang="en-US" sz="1800" dirty="0">
                <a:solidFill>
                  <a:schemeClr val="bg1"/>
                </a:solidFill>
              </a:rPr>
              <a:t> December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A3016D-B660-2C7B-AE3E-8D7A03FA6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973" y="5823808"/>
            <a:ext cx="3072720" cy="855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E04EE4-8FEF-7EEF-FEB1-23F86B5EC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62" y="5823808"/>
            <a:ext cx="248653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66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D8828-EF32-5D63-C05B-9EC7DFCB6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E39662-8B4B-A1FD-BA7A-C5247B249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345" y="3993310"/>
            <a:ext cx="2999694" cy="226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1666B-A3B9-EB19-0A7B-69283C37C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529" y="4974176"/>
            <a:ext cx="2218660" cy="124625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7B3335-3D96-F75B-E80E-81B316E1B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167" y="2977226"/>
            <a:ext cx="2293022" cy="112128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352440-9CFC-0BCD-1C3C-1BD9898AC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32" y="462192"/>
            <a:ext cx="2844315" cy="2135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109AD4-049F-D35A-E892-2B9FA0E4FAD0}"/>
              </a:ext>
            </a:extLst>
          </p:cNvPr>
          <p:cNvSpPr txBox="1"/>
          <p:nvPr/>
        </p:nvSpPr>
        <p:spPr>
          <a:xfrm>
            <a:off x="5984814" y="6323029"/>
            <a:ext cx="107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Keycloak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F078F4-95C7-9720-7FB5-766C8F598365}"/>
              </a:ext>
            </a:extLst>
          </p:cNvPr>
          <p:cNvSpPr txBox="1"/>
          <p:nvPr/>
        </p:nvSpPr>
        <p:spPr>
          <a:xfrm>
            <a:off x="6102435" y="9286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B29116-258D-6760-1D77-103805AF5EA3}"/>
              </a:ext>
            </a:extLst>
          </p:cNvPr>
          <p:cNvSpPr txBox="1"/>
          <p:nvPr/>
        </p:nvSpPr>
        <p:spPr>
          <a:xfrm>
            <a:off x="1291393" y="92860"/>
            <a:ext cx="85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Clifton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6E4D14-9911-6E2B-DF82-65CB2460C1CD}"/>
              </a:ext>
            </a:extLst>
          </p:cNvPr>
          <p:cNvSpPr txBox="1"/>
          <p:nvPr/>
        </p:nvSpPr>
        <p:spPr>
          <a:xfrm>
            <a:off x="9629684" y="6220426"/>
            <a:ext cx="141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MyAccessID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81645B-F6C5-A2E5-F915-98DBD5B7A7C4}"/>
              </a:ext>
            </a:extLst>
          </p:cNvPr>
          <p:cNvSpPr txBox="1"/>
          <p:nvPr/>
        </p:nvSpPr>
        <p:spPr>
          <a:xfrm>
            <a:off x="9703046" y="2595589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Bristol IdP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51E4B7-DF26-C5FC-1005-ED371DF6C926}"/>
              </a:ext>
            </a:extLst>
          </p:cNvPr>
          <p:cNvGrpSpPr/>
          <p:nvPr/>
        </p:nvGrpSpPr>
        <p:grpSpPr>
          <a:xfrm>
            <a:off x="5021733" y="507335"/>
            <a:ext cx="2999694" cy="2101390"/>
            <a:chOff x="4484967" y="109937"/>
            <a:chExt cx="2999694" cy="210139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FADEC27-9F06-1E8D-1C26-2B1CBDD807E9}"/>
                </a:ext>
              </a:extLst>
            </p:cNvPr>
            <p:cNvSpPr/>
            <p:nvPr/>
          </p:nvSpPr>
          <p:spPr>
            <a:xfrm>
              <a:off x="4484967" y="109937"/>
              <a:ext cx="2999694" cy="21013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Stopwatch with solid fill">
              <a:extLst>
                <a:ext uri="{FF2B5EF4-FFF2-40B4-BE49-F238E27FC236}">
                  <a16:creationId xmlns:a16="http://schemas.microsoft.com/office/drawing/2014/main" id="{01A8ADEE-AF18-3DCD-F3C2-5E7B1DDF7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75358" y="351176"/>
              <a:ext cx="1618911" cy="1618911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CCC41A6-1768-0333-1B59-9D6D4AB6B965}"/>
              </a:ext>
            </a:extLst>
          </p:cNvPr>
          <p:cNvCxnSpPr/>
          <p:nvPr/>
        </p:nvCxnSpPr>
        <p:spPr>
          <a:xfrm>
            <a:off x="3361038" y="1050324"/>
            <a:ext cx="14457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B360C98-0578-36CE-431C-E50BAB2B90A6}"/>
              </a:ext>
            </a:extLst>
          </p:cNvPr>
          <p:cNvSpPr txBox="1"/>
          <p:nvPr/>
        </p:nvSpPr>
        <p:spPr>
          <a:xfrm>
            <a:off x="3280130" y="691790"/>
            <a:ext cx="1448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Sign my SSH key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37A85C-E98D-E303-A098-0A134AB2FB65}"/>
              </a:ext>
            </a:extLst>
          </p:cNvPr>
          <p:cNvCxnSpPr/>
          <p:nvPr/>
        </p:nvCxnSpPr>
        <p:spPr>
          <a:xfrm>
            <a:off x="7341149" y="2780255"/>
            <a:ext cx="0" cy="1050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DB76195-BA69-0C74-E4E5-EB6A22D6120E}"/>
              </a:ext>
            </a:extLst>
          </p:cNvPr>
          <p:cNvSpPr txBox="1"/>
          <p:nvPr/>
        </p:nvSpPr>
        <p:spPr>
          <a:xfrm>
            <a:off x="7280362" y="2919277"/>
            <a:ext cx="1331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Get authorisation attributes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7E96294-776F-1080-89CA-65C7779932F8}"/>
              </a:ext>
            </a:extLst>
          </p:cNvPr>
          <p:cNvCxnSpPr>
            <a:cxnSpLocks/>
          </p:cNvCxnSpPr>
          <p:nvPr/>
        </p:nvCxnSpPr>
        <p:spPr>
          <a:xfrm>
            <a:off x="8143103" y="5361755"/>
            <a:ext cx="937145" cy="0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B668468-EBFA-CEF9-D073-8F588B465DB5}"/>
              </a:ext>
            </a:extLst>
          </p:cNvPr>
          <p:cNvSpPr txBox="1"/>
          <p:nvPr/>
        </p:nvSpPr>
        <p:spPr>
          <a:xfrm>
            <a:off x="8021427" y="4992193"/>
            <a:ext cx="133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Authenticate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E8A403A-7198-0155-066B-7B9F8B184ECB}"/>
              </a:ext>
            </a:extLst>
          </p:cNvPr>
          <p:cNvCxnSpPr/>
          <p:nvPr/>
        </p:nvCxnSpPr>
        <p:spPr>
          <a:xfrm flipV="1">
            <a:off x="9539067" y="4259928"/>
            <a:ext cx="0" cy="608634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3C83B24-52A8-47C5-4038-BBB42660E943}"/>
              </a:ext>
            </a:extLst>
          </p:cNvPr>
          <p:cNvSpPr txBox="1"/>
          <p:nvPr/>
        </p:nvSpPr>
        <p:spPr>
          <a:xfrm>
            <a:off x="8283825" y="4387085"/>
            <a:ext cx="133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Authenticate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F0C1CE3-6F17-727A-2023-C48528A021A2}"/>
              </a:ext>
            </a:extLst>
          </p:cNvPr>
          <p:cNvSpPr txBox="1"/>
          <p:nvPr/>
        </p:nvSpPr>
        <p:spPr>
          <a:xfrm>
            <a:off x="4868449" y="2218119"/>
            <a:ext cx="3415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https://</a:t>
            </a:r>
            <a:r>
              <a:rPr lang="en-US" sz="1100" dirty="0" err="1"/>
              <a:t>conch.readthedocs.io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94241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3E124-3D97-A5D6-FA1C-4E45924CB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894A6C-E5B2-ABF8-D504-0C1C7608E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345" y="3993310"/>
            <a:ext cx="2999694" cy="226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B36358-A886-CC4B-6B30-3115B847E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529" y="4974176"/>
            <a:ext cx="2218660" cy="124625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03F357-4C50-C804-D27B-AEDE7F21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167" y="2977226"/>
            <a:ext cx="2293022" cy="112128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E15F6B-C7CE-792E-1BE2-693D9E2257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32" y="462192"/>
            <a:ext cx="2844315" cy="2135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707DAD-24D2-E820-0ABD-EA82CB4F9693}"/>
              </a:ext>
            </a:extLst>
          </p:cNvPr>
          <p:cNvSpPr txBox="1"/>
          <p:nvPr/>
        </p:nvSpPr>
        <p:spPr>
          <a:xfrm>
            <a:off x="5984814" y="6323029"/>
            <a:ext cx="107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Keycloak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2D9F7D-8DD4-01B3-2F5D-852FCF9E0C74}"/>
              </a:ext>
            </a:extLst>
          </p:cNvPr>
          <p:cNvSpPr txBox="1"/>
          <p:nvPr/>
        </p:nvSpPr>
        <p:spPr>
          <a:xfrm>
            <a:off x="6102435" y="9286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77E7C8-14B2-1689-8FA1-3C7A35B41F5F}"/>
              </a:ext>
            </a:extLst>
          </p:cNvPr>
          <p:cNvSpPr txBox="1"/>
          <p:nvPr/>
        </p:nvSpPr>
        <p:spPr>
          <a:xfrm>
            <a:off x="1291393" y="92860"/>
            <a:ext cx="85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Clifton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8652F2-297A-644F-E2DB-4119608462F9}"/>
              </a:ext>
            </a:extLst>
          </p:cNvPr>
          <p:cNvSpPr txBox="1"/>
          <p:nvPr/>
        </p:nvSpPr>
        <p:spPr>
          <a:xfrm>
            <a:off x="9629684" y="6220426"/>
            <a:ext cx="141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MyAccessID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5B3DB7-CE15-56E1-B67A-419C5B537A00}"/>
              </a:ext>
            </a:extLst>
          </p:cNvPr>
          <p:cNvSpPr txBox="1"/>
          <p:nvPr/>
        </p:nvSpPr>
        <p:spPr>
          <a:xfrm>
            <a:off x="9703046" y="2595589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Bristol IdP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610D18-2CCD-A939-1EEC-305B90AD5891}"/>
              </a:ext>
            </a:extLst>
          </p:cNvPr>
          <p:cNvGrpSpPr/>
          <p:nvPr/>
        </p:nvGrpSpPr>
        <p:grpSpPr>
          <a:xfrm>
            <a:off x="5021733" y="507335"/>
            <a:ext cx="2999694" cy="2101390"/>
            <a:chOff x="4484967" y="109937"/>
            <a:chExt cx="2999694" cy="210139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85FCFBB-1B24-F855-4256-3E3CB55B5F5A}"/>
                </a:ext>
              </a:extLst>
            </p:cNvPr>
            <p:cNvSpPr/>
            <p:nvPr/>
          </p:nvSpPr>
          <p:spPr>
            <a:xfrm>
              <a:off x="4484967" y="109937"/>
              <a:ext cx="2999694" cy="21013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Stopwatch with solid fill">
              <a:extLst>
                <a:ext uri="{FF2B5EF4-FFF2-40B4-BE49-F238E27FC236}">
                  <a16:creationId xmlns:a16="http://schemas.microsoft.com/office/drawing/2014/main" id="{B4729CA0-85D2-F76F-D076-EF613257E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175358" y="351176"/>
              <a:ext cx="1618911" cy="1618911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EDDC727-9918-749A-8E90-F441ECA960B8}"/>
              </a:ext>
            </a:extLst>
          </p:cNvPr>
          <p:cNvCxnSpPr/>
          <p:nvPr/>
        </p:nvCxnSpPr>
        <p:spPr>
          <a:xfrm>
            <a:off x="3361038" y="1050324"/>
            <a:ext cx="14457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6448A57-05D5-EAC4-100E-2655D3A6872D}"/>
              </a:ext>
            </a:extLst>
          </p:cNvPr>
          <p:cNvSpPr txBox="1"/>
          <p:nvPr/>
        </p:nvSpPr>
        <p:spPr>
          <a:xfrm>
            <a:off x="3280130" y="691790"/>
            <a:ext cx="1448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Sign my SSH key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9858ABD-DB04-6AF5-4ADC-1080ED43906E}"/>
              </a:ext>
            </a:extLst>
          </p:cNvPr>
          <p:cNvCxnSpPr/>
          <p:nvPr/>
        </p:nvCxnSpPr>
        <p:spPr>
          <a:xfrm>
            <a:off x="7341149" y="2780255"/>
            <a:ext cx="0" cy="1050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6641AFF-4E41-6021-CA14-2B01395F9B99}"/>
              </a:ext>
            </a:extLst>
          </p:cNvPr>
          <p:cNvSpPr txBox="1"/>
          <p:nvPr/>
        </p:nvSpPr>
        <p:spPr>
          <a:xfrm>
            <a:off x="7280362" y="2919277"/>
            <a:ext cx="1331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Get authorisation attributes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F468570-8F69-2A86-905E-2C9D512F5898}"/>
              </a:ext>
            </a:extLst>
          </p:cNvPr>
          <p:cNvCxnSpPr>
            <a:cxnSpLocks/>
          </p:cNvCxnSpPr>
          <p:nvPr/>
        </p:nvCxnSpPr>
        <p:spPr>
          <a:xfrm>
            <a:off x="8143103" y="5361755"/>
            <a:ext cx="9371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D53062E-D0BC-DDED-AB6D-F36A376D0AD7}"/>
              </a:ext>
            </a:extLst>
          </p:cNvPr>
          <p:cNvSpPr txBox="1"/>
          <p:nvPr/>
        </p:nvSpPr>
        <p:spPr>
          <a:xfrm>
            <a:off x="8021427" y="4992193"/>
            <a:ext cx="133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Authenticate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F473C87-B284-5237-6016-074E0394A64C}"/>
              </a:ext>
            </a:extLst>
          </p:cNvPr>
          <p:cNvCxnSpPr/>
          <p:nvPr/>
        </p:nvCxnSpPr>
        <p:spPr>
          <a:xfrm flipV="1">
            <a:off x="9539067" y="4259928"/>
            <a:ext cx="0" cy="608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FE59D07-F92B-265E-2FC3-6AEE0276F825}"/>
              </a:ext>
            </a:extLst>
          </p:cNvPr>
          <p:cNvSpPr txBox="1"/>
          <p:nvPr/>
        </p:nvSpPr>
        <p:spPr>
          <a:xfrm>
            <a:off x="8283825" y="4387085"/>
            <a:ext cx="133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Authenticate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88106AD-5D12-30CD-F63D-A5F4B86B18DA}"/>
              </a:ext>
            </a:extLst>
          </p:cNvPr>
          <p:cNvCxnSpPr>
            <a:cxnSpLocks/>
          </p:cNvCxnSpPr>
          <p:nvPr/>
        </p:nvCxnSpPr>
        <p:spPr>
          <a:xfrm>
            <a:off x="10337859" y="4259928"/>
            <a:ext cx="0" cy="608634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D44073B-0612-65A4-5ADA-4860F32F504F}"/>
              </a:ext>
            </a:extLst>
          </p:cNvPr>
          <p:cNvSpPr txBox="1"/>
          <p:nvPr/>
        </p:nvSpPr>
        <p:spPr>
          <a:xfrm>
            <a:off x="10347937" y="4372854"/>
            <a:ext cx="14527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/>
              <a:t>christopher.woods@bristol.ac.uk</a:t>
            </a:r>
            <a:endParaRPr lang="en-US" sz="1100" b="1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31506BA-EE2B-098B-D791-B8E15A2C78EC}"/>
              </a:ext>
            </a:extLst>
          </p:cNvPr>
          <p:cNvCxnSpPr>
            <a:cxnSpLocks/>
          </p:cNvCxnSpPr>
          <p:nvPr/>
        </p:nvCxnSpPr>
        <p:spPr>
          <a:xfrm flipH="1">
            <a:off x="8143102" y="6045495"/>
            <a:ext cx="937145" cy="0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E072DB26-93AA-3624-0000-C93DEB3DC728}"/>
              </a:ext>
            </a:extLst>
          </p:cNvPr>
          <p:cNvSpPr txBox="1"/>
          <p:nvPr/>
        </p:nvSpPr>
        <p:spPr>
          <a:xfrm>
            <a:off x="7960627" y="5577289"/>
            <a:ext cx="13921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/>
              <a:t>christopher.woods@bristol.ac.uk</a:t>
            </a:r>
            <a:endParaRPr lang="en-US" sz="11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72F11C5-8707-6804-C5F9-2A10491D1161}"/>
              </a:ext>
            </a:extLst>
          </p:cNvPr>
          <p:cNvSpPr txBox="1"/>
          <p:nvPr/>
        </p:nvSpPr>
        <p:spPr>
          <a:xfrm>
            <a:off x="4868449" y="2218119"/>
            <a:ext cx="3415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https://</a:t>
            </a:r>
            <a:r>
              <a:rPr lang="en-US" sz="1100" dirty="0" err="1"/>
              <a:t>conch.readthedocs.io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08497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DE9DA-946D-ECA0-6B8A-DDA081E03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B9B0D9-C56D-1425-BC65-79F9B8F4E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345" y="3993310"/>
            <a:ext cx="2999694" cy="2263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8C60C4-DC3D-6A3E-7E0D-5CEE5C9A5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2" y="4683372"/>
            <a:ext cx="2844315" cy="153705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E815F9-4D97-85EC-0A5E-DB23097D06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529" y="4974176"/>
            <a:ext cx="2218660" cy="124625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B7B22-BBE3-028C-26CC-B9F05D394C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4167" y="2977226"/>
            <a:ext cx="2293022" cy="112128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B7118E-625B-A1E9-E795-C417660B7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32" y="462192"/>
            <a:ext cx="2844315" cy="2135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5F2CF-5AA9-33EC-B5D4-4873EE2F07DA}"/>
              </a:ext>
            </a:extLst>
          </p:cNvPr>
          <p:cNvSpPr txBox="1"/>
          <p:nvPr/>
        </p:nvSpPr>
        <p:spPr>
          <a:xfrm>
            <a:off x="1322956" y="6288986"/>
            <a:ext cx="89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Waldur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4BE368-5D2E-4DD4-DA37-C2FADE1D7E80}"/>
              </a:ext>
            </a:extLst>
          </p:cNvPr>
          <p:cNvSpPr txBox="1"/>
          <p:nvPr/>
        </p:nvSpPr>
        <p:spPr>
          <a:xfrm>
            <a:off x="5984814" y="6323029"/>
            <a:ext cx="107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Keycloak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456D92-36E5-842C-5DF3-1FAE6C592617}"/>
              </a:ext>
            </a:extLst>
          </p:cNvPr>
          <p:cNvSpPr txBox="1"/>
          <p:nvPr/>
        </p:nvSpPr>
        <p:spPr>
          <a:xfrm>
            <a:off x="6102435" y="9286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47E3F7-39D8-4A85-2CDF-A0C4A71BBB47}"/>
              </a:ext>
            </a:extLst>
          </p:cNvPr>
          <p:cNvSpPr txBox="1"/>
          <p:nvPr/>
        </p:nvSpPr>
        <p:spPr>
          <a:xfrm>
            <a:off x="1291393" y="92860"/>
            <a:ext cx="85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Clifton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7DCA5D-ACEC-E9BD-8C10-CE4CC8A78073}"/>
              </a:ext>
            </a:extLst>
          </p:cNvPr>
          <p:cNvSpPr txBox="1"/>
          <p:nvPr/>
        </p:nvSpPr>
        <p:spPr>
          <a:xfrm>
            <a:off x="9629684" y="6220426"/>
            <a:ext cx="141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MyAccessID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424DF3-2022-1C79-5AC3-E6113C98051F}"/>
              </a:ext>
            </a:extLst>
          </p:cNvPr>
          <p:cNvSpPr txBox="1"/>
          <p:nvPr/>
        </p:nvSpPr>
        <p:spPr>
          <a:xfrm>
            <a:off x="9703046" y="2595589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Bristol IdP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B7F1A2-63D4-897A-C671-058BEE948981}"/>
              </a:ext>
            </a:extLst>
          </p:cNvPr>
          <p:cNvGrpSpPr/>
          <p:nvPr/>
        </p:nvGrpSpPr>
        <p:grpSpPr>
          <a:xfrm>
            <a:off x="5021733" y="507335"/>
            <a:ext cx="2999694" cy="2101390"/>
            <a:chOff x="4484967" y="109937"/>
            <a:chExt cx="2999694" cy="210139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C15E27-D6C8-F43E-D399-C4AF723F5A60}"/>
                </a:ext>
              </a:extLst>
            </p:cNvPr>
            <p:cNvSpPr/>
            <p:nvPr/>
          </p:nvSpPr>
          <p:spPr>
            <a:xfrm>
              <a:off x="4484967" y="109937"/>
              <a:ext cx="2999694" cy="21013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Stopwatch with solid fill">
              <a:extLst>
                <a:ext uri="{FF2B5EF4-FFF2-40B4-BE49-F238E27FC236}">
                  <a16:creationId xmlns:a16="http://schemas.microsoft.com/office/drawing/2014/main" id="{2435A4C7-ACF8-5935-B9B9-83C91EB19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75358" y="351176"/>
              <a:ext cx="1618911" cy="1618911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3A3B664-05E8-3816-5732-2295F944AA89}"/>
              </a:ext>
            </a:extLst>
          </p:cNvPr>
          <p:cNvCxnSpPr/>
          <p:nvPr/>
        </p:nvCxnSpPr>
        <p:spPr>
          <a:xfrm>
            <a:off x="3361038" y="1050324"/>
            <a:ext cx="14457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C07F6AF-F6F1-A1C6-C28D-7DBE142822B6}"/>
              </a:ext>
            </a:extLst>
          </p:cNvPr>
          <p:cNvSpPr txBox="1"/>
          <p:nvPr/>
        </p:nvSpPr>
        <p:spPr>
          <a:xfrm>
            <a:off x="3280130" y="691790"/>
            <a:ext cx="1448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Sign my SSH key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1F8656A-DBD8-A5E1-85F4-91D1BC7EB38F}"/>
              </a:ext>
            </a:extLst>
          </p:cNvPr>
          <p:cNvCxnSpPr/>
          <p:nvPr/>
        </p:nvCxnSpPr>
        <p:spPr>
          <a:xfrm>
            <a:off x="7341149" y="2780255"/>
            <a:ext cx="0" cy="1050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5583A07-42F7-5507-2C59-9CFEC195A961}"/>
              </a:ext>
            </a:extLst>
          </p:cNvPr>
          <p:cNvSpPr txBox="1"/>
          <p:nvPr/>
        </p:nvSpPr>
        <p:spPr>
          <a:xfrm>
            <a:off x="7280362" y="2919277"/>
            <a:ext cx="1331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Get authorisation attributes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26735DF-988B-2544-5DD1-88F3ABB2F09B}"/>
              </a:ext>
            </a:extLst>
          </p:cNvPr>
          <p:cNvCxnSpPr>
            <a:cxnSpLocks/>
          </p:cNvCxnSpPr>
          <p:nvPr/>
        </p:nvCxnSpPr>
        <p:spPr>
          <a:xfrm>
            <a:off x="8143103" y="5361755"/>
            <a:ext cx="9371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B3265FD-271C-0A81-9221-D23680D80697}"/>
              </a:ext>
            </a:extLst>
          </p:cNvPr>
          <p:cNvSpPr txBox="1"/>
          <p:nvPr/>
        </p:nvSpPr>
        <p:spPr>
          <a:xfrm>
            <a:off x="8021427" y="4992193"/>
            <a:ext cx="133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Authenticate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9A7CA5C-FB74-4198-7D8C-DC300086215C}"/>
              </a:ext>
            </a:extLst>
          </p:cNvPr>
          <p:cNvCxnSpPr/>
          <p:nvPr/>
        </p:nvCxnSpPr>
        <p:spPr>
          <a:xfrm flipV="1">
            <a:off x="9539067" y="4259928"/>
            <a:ext cx="0" cy="608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A15836D-7A32-B49D-30CF-D2CCA39F04F2}"/>
              </a:ext>
            </a:extLst>
          </p:cNvPr>
          <p:cNvSpPr txBox="1"/>
          <p:nvPr/>
        </p:nvSpPr>
        <p:spPr>
          <a:xfrm>
            <a:off x="8283825" y="4387085"/>
            <a:ext cx="133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Authenticate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B651A3E-C260-43E3-DADB-E1DA204BB292}"/>
              </a:ext>
            </a:extLst>
          </p:cNvPr>
          <p:cNvCxnSpPr>
            <a:cxnSpLocks/>
          </p:cNvCxnSpPr>
          <p:nvPr/>
        </p:nvCxnSpPr>
        <p:spPr>
          <a:xfrm>
            <a:off x="10337859" y="4259928"/>
            <a:ext cx="0" cy="608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957F1D2-4CC5-8856-73CE-DBDC9A0DCEDA}"/>
              </a:ext>
            </a:extLst>
          </p:cNvPr>
          <p:cNvSpPr txBox="1"/>
          <p:nvPr/>
        </p:nvSpPr>
        <p:spPr>
          <a:xfrm>
            <a:off x="10347938" y="4372854"/>
            <a:ext cx="1331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christopher.woods@bristol.ac.uk</a:t>
            </a:r>
            <a:endParaRPr lang="en-US" sz="11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DC64A55-32F8-9127-01EE-E2FED0BF1C68}"/>
              </a:ext>
            </a:extLst>
          </p:cNvPr>
          <p:cNvCxnSpPr>
            <a:cxnSpLocks/>
          </p:cNvCxnSpPr>
          <p:nvPr/>
        </p:nvCxnSpPr>
        <p:spPr>
          <a:xfrm flipH="1">
            <a:off x="8143102" y="6045495"/>
            <a:ext cx="9371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B4BFF02-4CE0-0DFE-206D-47280C206E7B}"/>
              </a:ext>
            </a:extLst>
          </p:cNvPr>
          <p:cNvSpPr txBox="1"/>
          <p:nvPr/>
        </p:nvSpPr>
        <p:spPr>
          <a:xfrm>
            <a:off x="7960628" y="5577289"/>
            <a:ext cx="1331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christopher.woods@bristol.ac.uk</a:t>
            </a:r>
            <a:endParaRPr lang="en-US" sz="11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F49DD254-6489-8975-754B-E47750A08C14}"/>
              </a:ext>
            </a:extLst>
          </p:cNvPr>
          <p:cNvCxnSpPr/>
          <p:nvPr/>
        </p:nvCxnSpPr>
        <p:spPr>
          <a:xfrm flipH="1">
            <a:off x="3412959" y="5706235"/>
            <a:ext cx="1393819" cy="0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78111F5-B16E-C53E-9396-6C0F93B143A7}"/>
              </a:ext>
            </a:extLst>
          </p:cNvPr>
          <p:cNvSpPr txBox="1"/>
          <p:nvPr/>
        </p:nvSpPr>
        <p:spPr>
          <a:xfrm>
            <a:off x="3264677" y="5820437"/>
            <a:ext cx="1759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Get authorisation attributes for </a:t>
            </a:r>
            <a:r>
              <a:rPr lang="en-US" sz="1400" b="1" dirty="0" err="1"/>
              <a:t>christopher.woods@bristol.ac.uk</a:t>
            </a:r>
            <a:endParaRPr lang="en-US" sz="14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B159C65-EB30-674D-1700-E476446AD804}"/>
              </a:ext>
            </a:extLst>
          </p:cNvPr>
          <p:cNvSpPr txBox="1"/>
          <p:nvPr/>
        </p:nvSpPr>
        <p:spPr>
          <a:xfrm>
            <a:off x="4868449" y="2218119"/>
            <a:ext cx="3415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https://</a:t>
            </a:r>
            <a:r>
              <a:rPr lang="en-US" sz="1100" dirty="0" err="1"/>
              <a:t>conch.readthedocs.io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29007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47EFB-6D37-B281-DE03-F0B671637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2B6727-E81D-A390-6CCF-3282EBDA7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345" y="3993310"/>
            <a:ext cx="2999694" cy="2263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F1ACD9-148E-C100-B40F-0D25BFA07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2" y="4683372"/>
            <a:ext cx="2844315" cy="153705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A88D43-B1B5-BB74-D2D1-CFD4ED0CD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529" y="4974176"/>
            <a:ext cx="2218660" cy="124625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252608-187C-C44B-6305-50C416035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4167" y="2977226"/>
            <a:ext cx="2293022" cy="112128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9B0560-F6DB-05F3-C920-63BB872DF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32" y="462192"/>
            <a:ext cx="2844315" cy="2135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49F7F2-E10C-17F4-2278-4B9063F3F0A2}"/>
              </a:ext>
            </a:extLst>
          </p:cNvPr>
          <p:cNvSpPr txBox="1"/>
          <p:nvPr/>
        </p:nvSpPr>
        <p:spPr>
          <a:xfrm>
            <a:off x="1322956" y="6288986"/>
            <a:ext cx="89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Waldur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CC00A0-314D-BDED-64CA-AA835C5CE215}"/>
              </a:ext>
            </a:extLst>
          </p:cNvPr>
          <p:cNvSpPr txBox="1"/>
          <p:nvPr/>
        </p:nvSpPr>
        <p:spPr>
          <a:xfrm>
            <a:off x="5984814" y="6323029"/>
            <a:ext cx="107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Keycloak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4A5148-400F-039E-048B-7E8C7E47CBB9}"/>
              </a:ext>
            </a:extLst>
          </p:cNvPr>
          <p:cNvSpPr txBox="1"/>
          <p:nvPr/>
        </p:nvSpPr>
        <p:spPr>
          <a:xfrm>
            <a:off x="6102435" y="9286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60BCFE-630B-34CB-38AD-887769AEF3B8}"/>
              </a:ext>
            </a:extLst>
          </p:cNvPr>
          <p:cNvSpPr txBox="1"/>
          <p:nvPr/>
        </p:nvSpPr>
        <p:spPr>
          <a:xfrm>
            <a:off x="1291393" y="92860"/>
            <a:ext cx="85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Clifton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D7247E-F088-3714-966D-A5E3311951F6}"/>
              </a:ext>
            </a:extLst>
          </p:cNvPr>
          <p:cNvSpPr txBox="1"/>
          <p:nvPr/>
        </p:nvSpPr>
        <p:spPr>
          <a:xfrm>
            <a:off x="9629684" y="6220426"/>
            <a:ext cx="141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MyAccessID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16D65-7BF0-AF8F-4F7A-935F7F2D9379}"/>
              </a:ext>
            </a:extLst>
          </p:cNvPr>
          <p:cNvSpPr txBox="1"/>
          <p:nvPr/>
        </p:nvSpPr>
        <p:spPr>
          <a:xfrm>
            <a:off x="9703046" y="2595589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Bristol IdP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78C363-2A16-48E0-43B6-42A7D8183F03}"/>
              </a:ext>
            </a:extLst>
          </p:cNvPr>
          <p:cNvGrpSpPr/>
          <p:nvPr/>
        </p:nvGrpSpPr>
        <p:grpSpPr>
          <a:xfrm>
            <a:off x="5021733" y="507335"/>
            <a:ext cx="2999694" cy="2101390"/>
            <a:chOff x="4484967" y="109937"/>
            <a:chExt cx="2999694" cy="210139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4CDB6D-904E-4872-460F-6B56BC7510C2}"/>
                </a:ext>
              </a:extLst>
            </p:cNvPr>
            <p:cNvSpPr/>
            <p:nvPr/>
          </p:nvSpPr>
          <p:spPr>
            <a:xfrm>
              <a:off x="4484967" y="109937"/>
              <a:ext cx="2999694" cy="21013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Stopwatch with solid fill">
              <a:extLst>
                <a:ext uri="{FF2B5EF4-FFF2-40B4-BE49-F238E27FC236}">
                  <a16:creationId xmlns:a16="http://schemas.microsoft.com/office/drawing/2014/main" id="{E30F87A2-5A57-683E-9BE1-97BC935A8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75358" y="351176"/>
              <a:ext cx="1618911" cy="1618911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DA6E217-4DCE-94A2-2E7D-C506F8D15EB3}"/>
              </a:ext>
            </a:extLst>
          </p:cNvPr>
          <p:cNvCxnSpPr/>
          <p:nvPr/>
        </p:nvCxnSpPr>
        <p:spPr>
          <a:xfrm>
            <a:off x="3361038" y="1050324"/>
            <a:ext cx="14457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B301847-5B20-C40D-4F24-27B5974B936D}"/>
              </a:ext>
            </a:extLst>
          </p:cNvPr>
          <p:cNvSpPr txBox="1"/>
          <p:nvPr/>
        </p:nvSpPr>
        <p:spPr>
          <a:xfrm>
            <a:off x="3280130" y="691790"/>
            <a:ext cx="1448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Sign my SSH key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077E710-9092-BD29-4EA2-E5D23E70DC9D}"/>
              </a:ext>
            </a:extLst>
          </p:cNvPr>
          <p:cNvCxnSpPr/>
          <p:nvPr/>
        </p:nvCxnSpPr>
        <p:spPr>
          <a:xfrm>
            <a:off x="7341149" y="2780255"/>
            <a:ext cx="0" cy="1050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7BD16A9-5F86-64E5-8986-86B68F530724}"/>
              </a:ext>
            </a:extLst>
          </p:cNvPr>
          <p:cNvSpPr txBox="1"/>
          <p:nvPr/>
        </p:nvSpPr>
        <p:spPr>
          <a:xfrm>
            <a:off x="7280362" y="2919277"/>
            <a:ext cx="1331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Get authorisation attributes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186FAA-1BA9-9812-DE01-B860E7C80845}"/>
              </a:ext>
            </a:extLst>
          </p:cNvPr>
          <p:cNvCxnSpPr>
            <a:cxnSpLocks/>
          </p:cNvCxnSpPr>
          <p:nvPr/>
        </p:nvCxnSpPr>
        <p:spPr>
          <a:xfrm>
            <a:off x="8143103" y="5361755"/>
            <a:ext cx="9371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F6FE412-EACC-BCFA-3857-F4890E666ED1}"/>
              </a:ext>
            </a:extLst>
          </p:cNvPr>
          <p:cNvSpPr txBox="1"/>
          <p:nvPr/>
        </p:nvSpPr>
        <p:spPr>
          <a:xfrm>
            <a:off x="8021427" y="4992193"/>
            <a:ext cx="133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Authenticate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9BB76B5-E6F2-1E5C-C36D-EBDA8C71B691}"/>
              </a:ext>
            </a:extLst>
          </p:cNvPr>
          <p:cNvCxnSpPr/>
          <p:nvPr/>
        </p:nvCxnSpPr>
        <p:spPr>
          <a:xfrm flipV="1">
            <a:off x="9539067" y="4259928"/>
            <a:ext cx="0" cy="608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50BFF2B-8890-1F6E-4F39-63894029910A}"/>
              </a:ext>
            </a:extLst>
          </p:cNvPr>
          <p:cNvSpPr txBox="1"/>
          <p:nvPr/>
        </p:nvSpPr>
        <p:spPr>
          <a:xfrm>
            <a:off x="8283825" y="4387085"/>
            <a:ext cx="133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Authenticate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0AAEAE8-1564-9D98-0619-D7EAA2CB8FBE}"/>
              </a:ext>
            </a:extLst>
          </p:cNvPr>
          <p:cNvCxnSpPr>
            <a:cxnSpLocks/>
          </p:cNvCxnSpPr>
          <p:nvPr/>
        </p:nvCxnSpPr>
        <p:spPr>
          <a:xfrm>
            <a:off x="10337859" y="4259928"/>
            <a:ext cx="0" cy="608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5CB4351-54F0-AF47-FC72-9702C4B50BF5}"/>
              </a:ext>
            </a:extLst>
          </p:cNvPr>
          <p:cNvSpPr txBox="1"/>
          <p:nvPr/>
        </p:nvSpPr>
        <p:spPr>
          <a:xfrm>
            <a:off x="10347938" y="4372854"/>
            <a:ext cx="1331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christopher.woods@bristol.ac.uk</a:t>
            </a:r>
            <a:endParaRPr lang="en-US" sz="11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B366C801-68A3-2AE3-DAF0-DFB6F68E7B24}"/>
              </a:ext>
            </a:extLst>
          </p:cNvPr>
          <p:cNvCxnSpPr>
            <a:cxnSpLocks/>
          </p:cNvCxnSpPr>
          <p:nvPr/>
        </p:nvCxnSpPr>
        <p:spPr>
          <a:xfrm flipH="1">
            <a:off x="8143102" y="6045495"/>
            <a:ext cx="9371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C248276-DDF9-3373-0CD9-B9CC58F2C793}"/>
              </a:ext>
            </a:extLst>
          </p:cNvPr>
          <p:cNvSpPr txBox="1"/>
          <p:nvPr/>
        </p:nvSpPr>
        <p:spPr>
          <a:xfrm>
            <a:off x="7960628" y="5577289"/>
            <a:ext cx="1331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christopher.woods@bristol.ac.uk</a:t>
            </a:r>
            <a:endParaRPr lang="en-US" sz="11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488D704-77C4-B91B-CC57-AFE89FE1D90B}"/>
              </a:ext>
            </a:extLst>
          </p:cNvPr>
          <p:cNvCxnSpPr/>
          <p:nvPr/>
        </p:nvCxnSpPr>
        <p:spPr>
          <a:xfrm flipH="1">
            <a:off x="3412959" y="5792732"/>
            <a:ext cx="13938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1345789-AF94-F9C6-AA01-0F549FAE350A}"/>
              </a:ext>
            </a:extLst>
          </p:cNvPr>
          <p:cNvSpPr txBox="1"/>
          <p:nvPr/>
        </p:nvSpPr>
        <p:spPr>
          <a:xfrm>
            <a:off x="3264677" y="5820437"/>
            <a:ext cx="1759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Get authorisation attributes for </a:t>
            </a:r>
            <a:r>
              <a:rPr lang="en-US" sz="1400" dirty="0" err="1"/>
              <a:t>christopher.woods@bristol.ac.uk</a:t>
            </a:r>
            <a:endParaRPr lang="en-US" sz="14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987A45D-BBE5-5F0F-441D-31C5AF977343}"/>
              </a:ext>
            </a:extLst>
          </p:cNvPr>
          <p:cNvCxnSpPr>
            <a:cxnSpLocks/>
          </p:cNvCxnSpPr>
          <p:nvPr/>
        </p:nvCxnSpPr>
        <p:spPr>
          <a:xfrm>
            <a:off x="3412959" y="5043152"/>
            <a:ext cx="1393819" cy="0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BE5D7A1-E452-0AE3-C38E-4600EB6FFE77}"/>
              </a:ext>
            </a:extLst>
          </p:cNvPr>
          <p:cNvSpPr txBox="1"/>
          <p:nvPr/>
        </p:nvSpPr>
        <p:spPr>
          <a:xfrm>
            <a:off x="3147329" y="3799724"/>
            <a:ext cx="19250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Authorised</a:t>
            </a:r>
            <a:r>
              <a:rPr lang="en-US" sz="1400" b="1" dirty="0"/>
              <a:t>!</a:t>
            </a:r>
          </a:p>
          <a:p>
            <a:pPr algn="ctr"/>
            <a:r>
              <a:rPr lang="en-US" sz="1400" b="1" dirty="0" err="1"/>
              <a:t>cwoods</a:t>
            </a:r>
            <a:r>
              <a:rPr lang="en-US" sz="1400" b="1" dirty="0"/>
              <a:t> can access </a:t>
            </a:r>
            <a:r>
              <a:rPr lang="en-US" sz="1400" b="1" dirty="0" err="1"/>
              <a:t>brics@isambard-ai</a:t>
            </a:r>
            <a:r>
              <a:rPr lang="en-US" sz="1400" b="1" dirty="0"/>
              <a:t>, demo@isambard3 etc.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91BCDAC-CC8B-48F3-74E3-BC57A4F4C228}"/>
              </a:ext>
            </a:extLst>
          </p:cNvPr>
          <p:cNvSpPr txBox="1"/>
          <p:nvPr/>
        </p:nvSpPr>
        <p:spPr>
          <a:xfrm>
            <a:off x="4868449" y="2218119"/>
            <a:ext cx="3415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https://</a:t>
            </a:r>
            <a:r>
              <a:rPr lang="en-US" sz="1100" dirty="0" err="1"/>
              <a:t>conch.readthedocs.io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55517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8C196-B171-C475-74C8-67F9A903B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01DC97-476A-88AC-71EA-1497CEB06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733" y="4074418"/>
            <a:ext cx="2999694" cy="2101390"/>
          </a:xfrm>
          <a:prstGeom prst="rect">
            <a:avLst/>
          </a:prstGeom>
          <a:ln w="60325"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D032BC-6524-6732-F925-F77277AAC3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2" y="4683372"/>
            <a:ext cx="2844315" cy="153705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360F6-133A-AA5A-54F4-773FCDAF6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529" y="4974176"/>
            <a:ext cx="2218660" cy="124625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437B5C-A973-7970-3710-D89A95808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4167" y="2977226"/>
            <a:ext cx="2293022" cy="112128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C317E4-9486-2F46-2FF7-9BAFEB4C5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32" y="462192"/>
            <a:ext cx="2844315" cy="2135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C4CEF7-D438-56A4-91CA-2A1E757D4578}"/>
              </a:ext>
            </a:extLst>
          </p:cNvPr>
          <p:cNvSpPr txBox="1"/>
          <p:nvPr/>
        </p:nvSpPr>
        <p:spPr>
          <a:xfrm>
            <a:off x="1322956" y="6288986"/>
            <a:ext cx="89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Waldur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3636EC-203D-F70B-DDFC-E19067C9B261}"/>
              </a:ext>
            </a:extLst>
          </p:cNvPr>
          <p:cNvSpPr txBox="1"/>
          <p:nvPr/>
        </p:nvSpPr>
        <p:spPr>
          <a:xfrm>
            <a:off x="5984814" y="6323029"/>
            <a:ext cx="107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Keycloak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76621-A1A1-8994-FE14-FB3CED7E0C0B}"/>
              </a:ext>
            </a:extLst>
          </p:cNvPr>
          <p:cNvSpPr txBox="1"/>
          <p:nvPr/>
        </p:nvSpPr>
        <p:spPr>
          <a:xfrm>
            <a:off x="6102435" y="9286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9D699B-0CC5-E9DC-505D-E5713984F200}"/>
              </a:ext>
            </a:extLst>
          </p:cNvPr>
          <p:cNvSpPr txBox="1"/>
          <p:nvPr/>
        </p:nvSpPr>
        <p:spPr>
          <a:xfrm>
            <a:off x="1291393" y="92860"/>
            <a:ext cx="85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Clifton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01F6C0-49F8-2DBE-2BB6-BC03C91FA0A4}"/>
              </a:ext>
            </a:extLst>
          </p:cNvPr>
          <p:cNvSpPr txBox="1"/>
          <p:nvPr/>
        </p:nvSpPr>
        <p:spPr>
          <a:xfrm>
            <a:off x="9629684" y="6220426"/>
            <a:ext cx="141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MyAccessID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2A4A42-0594-4D44-6F58-8F4A8EC7EAC8}"/>
              </a:ext>
            </a:extLst>
          </p:cNvPr>
          <p:cNvSpPr txBox="1"/>
          <p:nvPr/>
        </p:nvSpPr>
        <p:spPr>
          <a:xfrm>
            <a:off x="9703046" y="2595589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Bristol IdP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773D8C-6D43-A03E-FC10-050F190B2729}"/>
              </a:ext>
            </a:extLst>
          </p:cNvPr>
          <p:cNvGrpSpPr/>
          <p:nvPr/>
        </p:nvGrpSpPr>
        <p:grpSpPr>
          <a:xfrm>
            <a:off x="5021733" y="507335"/>
            <a:ext cx="2999694" cy="2101390"/>
            <a:chOff x="4484967" y="109937"/>
            <a:chExt cx="2999694" cy="210139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23ED61-2544-F59E-634E-2E7968E6CBAB}"/>
                </a:ext>
              </a:extLst>
            </p:cNvPr>
            <p:cNvSpPr/>
            <p:nvPr/>
          </p:nvSpPr>
          <p:spPr>
            <a:xfrm>
              <a:off x="4484967" y="109937"/>
              <a:ext cx="2999694" cy="21013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Stopwatch with solid fill">
              <a:extLst>
                <a:ext uri="{FF2B5EF4-FFF2-40B4-BE49-F238E27FC236}">
                  <a16:creationId xmlns:a16="http://schemas.microsoft.com/office/drawing/2014/main" id="{6B2AB21D-BC2D-A67E-E2B0-62F2C98FE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75358" y="351176"/>
              <a:ext cx="1618911" cy="1618911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106996D-D496-5A26-6481-A18D1936E5A6}"/>
              </a:ext>
            </a:extLst>
          </p:cNvPr>
          <p:cNvCxnSpPr/>
          <p:nvPr/>
        </p:nvCxnSpPr>
        <p:spPr>
          <a:xfrm>
            <a:off x="3361038" y="1050324"/>
            <a:ext cx="14457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AD80CF5-7E6F-C6C6-0630-8C2B96ABF697}"/>
              </a:ext>
            </a:extLst>
          </p:cNvPr>
          <p:cNvSpPr txBox="1"/>
          <p:nvPr/>
        </p:nvSpPr>
        <p:spPr>
          <a:xfrm>
            <a:off x="3280130" y="691790"/>
            <a:ext cx="1448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Sign my SSH key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C893B61-CA70-D55E-69B7-345A97C8D1FA}"/>
              </a:ext>
            </a:extLst>
          </p:cNvPr>
          <p:cNvCxnSpPr/>
          <p:nvPr/>
        </p:nvCxnSpPr>
        <p:spPr>
          <a:xfrm>
            <a:off x="7341149" y="2780255"/>
            <a:ext cx="0" cy="1050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6DC300C-B69B-EB1F-0575-14237C5E2EDB}"/>
              </a:ext>
            </a:extLst>
          </p:cNvPr>
          <p:cNvSpPr txBox="1"/>
          <p:nvPr/>
        </p:nvSpPr>
        <p:spPr>
          <a:xfrm>
            <a:off x="7280362" y="2919277"/>
            <a:ext cx="1331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Get authorisation attributes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08191F0-1A17-3C2E-9401-DA7C2FAE1C8A}"/>
              </a:ext>
            </a:extLst>
          </p:cNvPr>
          <p:cNvCxnSpPr>
            <a:cxnSpLocks/>
          </p:cNvCxnSpPr>
          <p:nvPr/>
        </p:nvCxnSpPr>
        <p:spPr>
          <a:xfrm>
            <a:off x="8143103" y="5361755"/>
            <a:ext cx="9371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9478954-CBE0-75A8-BAF3-AD42BA3AEF5E}"/>
              </a:ext>
            </a:extLst>
          </p:cNvPr>
          <p:cNvSpPr txBox="1"/>
          <p:nvPr/>
        </p:nvSpPr>
        <p:spPr>
          <a:xfrm>
            <a:off x="8021427" y="4992193"/>
            <a:ext cx="133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Authenticate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FE02747-8513-1550-9D92-0F7A048B7743}"/>
              </a:ext>
            </a:extLst>
          </p:cNvPr>
          <p:cNvCxnSpPr/>
          <p:nvPr/>
        </p:nvCxnSpPr>
        <p:spPr>
          <a:xfrm flipV="1">
            <a:off x="9539067" y="4259928"/>
            <a:ext cx="0" cy="608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590913F-246B-6069-95D9-FB367FD18831}"/>
              </a:ext>
            </a:extLst>
          </p:cNvPr>
          <p:cNvSpPr txBox="1"/>
          <p:nvPr/>
        </p:nvSpPr>
        <p:spPr>
          <a:xfrm>
            <a:off x="8283825" y="4387085"/>
            <a:ext cx="133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Authenticate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8036541-123D-21D6-037E-E4B9A64762E0}"/>
              </a:ext>
            </a:extLst>
          </p:cNvPr>
          <p:cNvCxnSpPr>
            <a:cxnSpLocks/>
          </p:cNvCxnSpPr>
          <p:nvPr/>
        </p:nvCxnSpPr>
        <p:spPr>
          <a:xfrm>
            <a:off x="10337859" y="4259928"/>
            <a:ext cx="0" cy="608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D130E08-95D3-90F7-2A4C-32C14DA2BFD2}"/>
              </a:ext>
            </a:extLst>
          </p:cNvPr>
          <p:cNvSpPr txBox="1"/>
          <p:nvPr/>
        </p:nvSpPr>
        <p:spPr>
          <a:xfrm>
            <a:off x="10347938" y="4372854"/>
            <a:ext cx="1331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christopher.woods@bristol.ac.uk</a:t>
            </a:r>
            <a:endParaRPr lang="en-US" sz="11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F22092B-70C6-9DF4-758D-C159767BA23D}"/>
              </a:ext>
            </a:extLst>
          </p:cNvPr>
          <p:cNvCxnSpPr>
            <a:cxnSpLocks/>
          </p:cNvCxnSpPr>
          <p:nvPr/>
        </p:nvCxnSpPr>
        <p:spPr>
          <a:xfrm flipH="1">
            <a:off x="8143102" y="6045495"/>
            <a:ext cx="9371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9393C3C-1A34-2E4D-198D-032E63FAA058}"/>
              </a:ext>
            </a:extLst>
          </p:cNvPr>
          <p:cNvSpPr txBox="1"/>
          <p:nvPr/>
        </p:nvSpPr>
        <p:spPr>
          <a:xfrm>
            <a:off x="7960628" y="5577289"/>
            <a:ext cx="1331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christopher.woods@bristol.ac.uk</a:t>
            </a:r>
            <a:endParaRPr lang="en-US" sz="11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08816CB-27BB-6901-1126-BFF138A02AEC}"/>
              </a:ext>
            </a:extLst>
          </p:cNvPr>
          <p:cNvCxnSpPr/>
          <p:nvPr/>
        </p:nvCxnSpPr>
        <p:spPr>
          <a:xfrm flipH="1">
            <a:off x="3412959" y="5792732"/>
            <a:ext cx="13938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AD5D171-74C3-0278-8E69-DC8522E60A16}"/>
              </a:ext>
            </a:extLst>
          </p:cNvPr>
          <p:cNvSpPr txBox="1"/>
          <p:nvPr/>
        </p:nvSpPr>
        <p:spPr>
          <a:xfrm>
            <a:off x="3264677" y="5820437"/>
            <a:ext cx="1759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Get authorisation attributes for </a:t>
            </a:r>
            <a:r>
              <a:rPr lang="en-US" sz="1400" dirty="0" err="1"/>
              <a:t>christopher.woods@bristol.ac.uk</a:t>
            </a:r>
            <a:endParaRPr lang="en-US" sz="14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5C7193B-6B2C-7CCD-9C7E-E54AC3AF6E0B}"/>
              </a:ext>
            </a:extLst>
          </p:cNvPr>
          <p:cNvCxnSpPr>
            <a:cxnSpLocks/>
          </p:cNvCxnSpPr>
          <p:nvPr/>
        </p:nvCxnSpPr>
        <p:spPr>
          <a:xfrm>
            <a:off x="3412959" y="5043152"/>
            <a:ext cx="13938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C069B52-95A8-EAA8-4704-F380D5EF8E56}"/>
              </a:ext>
            </a:extLst>
          </p:cNvPr>
          <p:cNvSpPr txBox="1"/>
          <p:nvPr/>
        </p:nvSpPr>
        <p:spPr>
          <a:xfrm>
            <a:off x="3254599" y="3925061"/>
            <a:ext cx="17596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Authorised</a:t>
            </a:r>
            <a:r>
              <a:rPr lang="en-US" sz="1400" dirty="0"/>
              <a:t>!</a:t>
            </a:r>
          </a:p>
          <a:p>
            <a:pPr algn="ctr"/>
            <a:r>
              <a:rPr lang="en-US" sz="1400" dirty="0" err="1"/>
              <a:t>cwoods</a:t>
            </a:r>
            <a:r>
              <a:rPr lang="en-US" sz="1400" dirty="0"/>
              <a:t> can access </a:t>
            </a:r>
            <a:r>
              <a:rPr lang="en-US" sz="1400" dirty="0" err="1"/>
              <a:t>brics@isambard-ai</a:t>
            </a:r>
            <a:r>
              <a:rPr lang="en-US" sz="1400" dirty="0"/>
              <a:t>, demo@isambard3 etc.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A33F237-7007-3616-718A-0102B1B91F07}"/>
              </a:ext>
            </a:extLst>
          </p:cNvPr>
          <p:cNvSpPr txBox="1"/>
          <p:nvPr/>
        </p:nvSpPr>
        <p:spPr>
          <a:xfrm>
            <a:off x="4868449" y="2218119"/>
            <a:ext cx="3415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https://</a:t>
            </a:r>
            <a:r>
              <a:rPr lang="en-US" sz="1100" dirty="0" err="1"/>
              <a:t>conch.readthedocs.io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39580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40BD4-9309-2A72-A7D2-8EE2CF01D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844225-6230-9126-21DD-55EC5CB84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733" y="4074418"/>
            <a:ext cx="2999694" cy="2101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65302D-846B-B01B-DD2D-DBC9303EBE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2" y="4683372"/>
            <a:ext cx="2844315" cy="153705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169B2-0BA3-C525-3CA7-194D3CD3D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8529" y="4974176"/>
            <a:ext cx="2218660" cy="124625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4A690E3-BA9A-2F92-31A9-85DAF1911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4167" y="2977226"/>
            <a:ext cx="2293022" cy="112128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813E9A-16B3-25C0-F1F8-F4185B9A1A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832" y="462192"/>
            <a:ext cx="2844315" cy="2135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92C0EB-CEDF-C1AF-C037-061D4566B0C4}"/>
              </a:ext>
            </a:extLst>
          </p:cNvPr>
          <p:cNvSpPr txBox="1"/>
          <p:nvPr/>
        </p:nvSpPr>
        <p:spPr>
          <a:xfrm>
            <a:off x="1322956" y="6288986"/>
            <a:ext cx="89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Waldur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D841D8-6164-BCB5-9D76-40A09CF16CC5}"/>
              </a:ext>
            </a:extLst>
          </p:cNvPr>
          <p:cNvSpPr txBox="1"/>
          <p:nvPr/>
        </p:nvSpPr>
        <p:spPr>
          <a:xfrm>
            <a:off x="5984814" y="6323029"/>
            <a:ext cx="107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Keycloak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E4A309-2FD6-E0D7-415B-D906901BF9B1}"/>
              </a:ext>
            </a:extLst>
          </p:cNvPr>
          <p:cNvSpPr txBox="1"/>
          <p:nvPr/>
        </p:nvSpPr>
        <p:spPr>
          <a:xfrm>
            <a:off x="6102435" y="9286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FFA1D9-5DEF-3AA7-DAE0-D1464B79BF51}"/>
              </a:ext>
            </a:extLst>
          </p:cNvPr>
          <p:cNvSpPr txBox="1"/>
          <p:nvPr/>
        </p:nvSpPr>
        <p:spPr>
          <a:xfrm>
            <a:off x="1291393" y="92860"/>
            <a:ext cx="85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Clifton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C1BC8E-C90C-F81A-D1CC-4F5766C62F84}"/>
              </a:ext>
            </a:extLst>
          </p:cNvPr>
          <p:cNvSpPr txBox="1"/>
          <p:nvPr/>
        </p:nvSpPr>
        <p:spPr>
          <a:xfrm>
            <a:off x="9629684" y="6220426"/>
            <a:ext cx="141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MyAccessID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48B2FE-A4D9-F468-0C69-ABED08399CAB}"/>
              </a:ext>
            </a:extLst>
          </p:cNvPr>
          <p:cNvSpPr txBox="1"/>
          <p:nvPr/>
        </p:nvSpPr>
        <p:spPr>
          <a:xfrm>
            <a:off x="9703046" y="2595589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Bristol IdP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B463FDA-6810-9910-04D1-DE554056FDA2}"/>
              </a:ext>
            </a:extLst>
          </p:cNvPr>
          <p:cNvGrpSpPr/>
          <p:nvPr/>
        </p:nvGrpSpPr>
        <p:grpSpPr>
          <a:xfrm>
            <a:off x="5021733" y="507335"/>
            <a:ext cx="2999694" cy="2101390"/>
            <a:chOff x="4484967" y="109937"/>
            <a:chExt cx="2999694" cy="210139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8D8FC36-8CC1-83F6-0215-8CBA99680398}"/>
                </a:ext>
              </a:extLst>
            </p:cNvPr>
            <p:cNvSpPr/>
            <p:nvPr/>
          </p:nvSpPr>
          <p:spPr>
            <a:xfrm>
              <a:off x="4484967" y="109937"/>
              <a:ext cx="2999694" cy="21013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Stopwatch with solid fill">
              <a:extLst>
                <a:ext uri="{FF2B5EF4-FFF2-40B4-BE49-F238E27FC236}">
                  <a16:creationId xmlns:a16="http://schemas.microsoft.com/office/drawing/2014/main" id="{B111B968-2812-2224-9E3D-081242413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75358" y="351176"/>
              <a:ext cx="1618911" cy="1618911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B1FCC4D-70F4-0BFA-A76D-AC8525BA9698}"/>
              </a:ext>
            </a:extLst>
          </p:cNvPr>
          <p:cNvCxnSpPr/>
          <p:nvPr/>
        </p:nvCxnSpPr>
        <p:spPr>
          <a:xfrm>
            <a:off x="3361038" y="1050324"/>
            <a:ext cx="14457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2D5757C-3EC8-7993-F5DC-CCF1EF0B0554}"/>
              </a:ext>
            </a:extLst>
          </p:cNvPr>
          <p:cNvSpPr txBox="1"/>
          <p:nvPr/>
        </p:nvSpPr>
        <p:spPr>
          <a:xfrm>
            <a:off x="3280130" y="691790"/>
            <a:ext cx="1448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Sign my SSH key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2732CEF-49BA-8C08-926C-5878CC04DCAE}"/>
              </a:ext>
            </a:extLst>
          </p:cNvPr>
          <p:cNvCxnSpPr/>
          <p:nvPr/>
        </p:nvCxnSpPr>
        <p:spPr>
          <a:xfrm>
            <a:off x="7341149" y="2780255"/>
            <a:ext cx="0" cy="1050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A161FF1-9B64-5FC4-1F8F-D15B2A66630D}"/>
              </a:ext>
            </a:extLst>
          </p:cNvPr>
          <p:cNvSpPr txBox="1"/>
          <p:nvPr/>
        </p:nvSpPr>
        <p:spPr>
          <a:xfrm>
            <a:off x="7280362" y="2919277"/>
            <a:ext cx="1331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Get authorisation attributes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E38F1B3-9C9C-C098-E0BA-48163BA53E3F}"/>
              </a:ext>
            </a:extLst>
          </p:cNvPr>
          <p:cNvCxnSpPr>
            <a:cxnSpLocks/>
          </p:cNvCxnSpPr>
          <p:nvPr/>
        </p:nvCxnSpPr>
        <p:spPr>
          <a:xfrm>
            <a:off x="8143103" y="5361755"/>
            <a:ext cx="9371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7A50E2E-36FE-0CCB-E8CB-A2E640C86681}"/>
              </a:ext>
            </a:extLst>
          </p:cNvPr>
          <p:cNvSpPr txBox="1"/>
          <p:nvPr/>
        </p:nvSpPr>
        <p:spPr>
          <a:xfrm>
            <a:off x="8021427" y="4992193"/>
            <a:ext cx="133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Authenticate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81BB266-7D43-2176-2CC9-2287B2628B0A}"/>
              </a:ext>
            </a:extLst>
          </p:cNvPr>
          <p:cNvCxnSpPr/>
          <p:nvPr/>
        </p:nvCxnSpPr>
        <p:spPr>
          <a:xfrm flipV="1">
            <a:off x="9539067" y="4259928"/>
            <a:ext cx="0" cy="608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65CD5C7-CD66-F90F-9A3F-3C6DEC7AEEF4}"/>
              </a:ext>
            </a:extLst>
          </p:cNvPr>
          <p:cNvSpPr txBox="1"/>
          <p:nvPr/>
        </p:nvSpPr>
        <p:spPr>
          <a:xfrm>
            <a:off x="8283825" y="4387085"/>
            <a:ext cx="133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Authenticate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B5A6A25-330C-3AEA-C89A-4601562F0790}"/>
              </a:ext>
            </a:extLst>
          </p:cNvPr>
          <p:cNvCxnSpPr>
            <a:cxnSpLocks/>
          </p:cNvCxnSpPr>
          <p:nvPr/>
        </p:nvCxnSpPr>
        <p:spPr>
          <a:xfrm>
            <a:off x="10337859" y="4259928"/>
            <a:ext cx="0" cy="608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7BC57BC-D3F7-533D-943E-55FDF8D97C2D}"/>
              </a:ext>
            </a:extLst>
          </p:cNvPr>
          <p:cNvSpPr txBox="1"/>
          <p:nvPr/>
        </p:nvSpPr>
        <p:spPr>
          <a:xfrm>
            <a:off x="10347938" y="4372854"/>
            <a:ext cx="1331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christopher.woods@bristol.ac.uk</a:t>
            </a:r>
            <a:endParaRPr lang="en-US" sz="11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8597D59-A666-3C3A-4203-24DDFB1E396C}"/>
              </a:ext>
            </a:extLst>
          </p:cNvPr>
          <p:cNvCxnSpPr>
            <a:cxnSpLocks/>
          </p:cNvCxnSpPr>
          <p:nvPr/>
        </p:nvCxnSpPr>
        <p:spPr>
          <a:xfrm flipH="1">
            <a:off x="8143102" y="6045495"/>
            <a:ext cx="9371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0B748DE-C244-699A-6CE9-7373E9CCD75F}"/>
              </a:ext>
            </a:extLst>
          </p:cNvPr>
          <p:cNvSpPr txBox="1"/>
          <p:nvPr/>
        </p:nvSpPr>
        <p:spPr>
          <a:xfrm>
            <a:off x="7960628" y="5577289"/>
            <a:ext cx="1331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christopher.woods@bristol.ac.uk</a:t>
            </a:r>
            <a:endParaRPr lang="en-US" sz="11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9FD4072-B51E-46BF-5D82-33733B6E4437}"/>
              </a:ext>
            </a:extLst>
          </p:cNvPr>
          <p:cNvCxnSpPr/>
          <p:nvPr/>
        </p:nvCxnSpPr>
        <p:spPr>
          <a:xfrm flipH="1">
            <a:off x="3412959" y="5792732"/>
            <a:ext cx="13938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163ACB0-791C-0A54-1E3B-43497E34B17B}"/>
              </a:ext>
            </a:extLst>
          </p:cNvPr>
          <p:cNvSpPr txBox="1"/>
          <p:nvPr/>
        </p:nvSpPr>
        <p:spPr>
          <a:xfrm>
            <a:off x="3264677" y="5820437"/>
            <a:ext cx="1759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Get authorisation attributes for </a:t>
            </a:r>
            <a:r>
              <a:rPr lang="en-US" sz="1400" dirty="0" err="1"/>
              <a:t>christopher.woods@bristol.ac.uk</a:t>
            </a:r>
            <a:endParaRPr lang="en-US" sz="14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13798FE-38BD-6445-A58C-D85DFCA8DF3A}"/>
              </a:ext>
            </a:extLst>
          </p:cNvPr>
          <p:cNvCxnSpPr>
            <a:cxnSpLocks/>
          </p:cNvCxnSpPr>
          <p:nvPr/>
        </p:nvCxnSpPr>
        <p:spPr>
          <a:xfrm>
            <a:off x="3412959" y="5043152"/>
            <a:ext cx="13938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604EF2D5-1507-28F3-9CF9-A6D21FE88D17}"/>
              </a:ext>
            </a:extLst>
          </p:cNvPr>
          <p:cNvSpPr txBox="1"/>
          <p:nvPr/>
        </p:nvSpPr>
        <p:spPr>
          <a:xfrm>
            <a:off x="3254599" y="3925061"/>
            <a:ext cx="17596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Authorised</a:t>
            </a:r>
            <a:r>
              <a:rPr lang="en-US" sz="1400" dirty="0"/>
              <a:t>!</a:t>
            </a:r>
          </a:p>
          <a:p>
            <a:pPr algn="ctr"/>
            <a:r>
              <a:rPr lang="en-US" sz="1400" dirty="0" err="1"/>
              <a:t>cwoods</a:t>
            </a:r>
            <a:r>
              <a:rPr lang="en-US" sz="1400" dirty="0"/>
              <a:t> can access </a:t>
            </a:r>
            <a:r>
              <a:rPr lang="en-US" sz="1400" dirty="0" err="1"/>
              <a:t>brics@isambard-ai</a:t>
            </a:r>
            <a:r>
              <a:rPr lang="en-US" sz="1400" dirty="0"/>
              <a:t>, demo@isambard3 etc.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A55A2FEE-9312-0C87-D290-F9ED8FE31994}"/>
              </a:ext>
            </a:extLst>
          </p:cNvPr>
          <p:cNvCxnSpPr>
            <a:cxnSpLocks/>
          </p:cNvCxnSpPr>
          <p:nvPr/>
        </p:nvCxnSpPr>
        <p:spPr>
          <a:xfrm flipV="1">
            <a:off x="5727592" y="2763439"/>
            <a:ext cx="0" cy="1050340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FA395F36-428E-CD59-C4CB-1E92B46EB81E}"/>
              </a:ext>
            </a:extLst>
          </p:cNvPr>
          <p:cNvSpPr txBox="1"/>
          <p:nvPr/>
        </p:nvSpPr>
        <p:spPr>
          <a:xfrm>
            <a:off x="3536572" y="2742650"/>
            <a:ext cx="191977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/>
              <a:t>Authorised</a:t>
            </a:r>
            <a:r>
              <a:rPr lang="en-US" sz="1400" b="1" dirty="0"/>
              <a:t>!</a:t>
            </a:r>
          </a:p>
          <a:p>
            <a:pPr algn="ctr"/>
            <a:r>
              <a:rPr lang="en-US" sz="1400" b="1" dirty="0" err="1"/>
              <a:t>cwoods</a:t>
            </a:r>
            <a:r>
              <a:rPr lang="en-US" sz="1400" b="1" dirty="0"/>
              <a:t> can access </a:t>
            </a:r>
            <a:r>
              <a:rPr lang="en-US" sz="1400" b="1" dirty="0" err="1"/>
              <a:t>brics@isambard-ai</a:t>
            </a:r>
            <a:r>
              <a:rPr lang="en-US" sz="1400" b="1" dirty="0"/>
              <a:t>, demo@isambard3 etc.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9111935-91B9-8752-3277-6D3FF4708190}"/>
              </a:ext>
            </a:extLst>
          </p:cNvPr>
          <p:cNvSpPr txBox="1"/>
          <p:nvPr/>
        </p:nvSpPr>
        <p:spPr>
          <a:xfrm>
            <a:off x="4868449" y="2218119"/>
            <a:ext cx="3415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https://</a:t>
            </a:r>
            <a:r>
              <a:rPr lang="en-US" sz="1100" dirty="0" err="1"/>
              <a:t>conch.readthedocs.io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61037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C83B7-BEBB-3D1D-5D42-1AB80AA35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7D52D1-BBCC-D3FD-2142-EC3585FD3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733" y="4074418"/>
            <a:ext cx="2999694" cy="210139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1C11EAC-EE88-1ACD-2106-55D66D281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14" y="2752930"/>
            <a:ext cx="2769201" cy="1593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189141-704C-3784-31D1-B41457014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32" y="4683372"/>
            <a:ext cx="2844315" cy="153705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C32452-1A15-D03B-2F3D-F1EF252CC0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8529" y="4974176"/>
            <a:ext cx="2218660" cy="124625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F445B9-BD6C-C83D-63AB-BE2B9CD3D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4167" y="2977226"/>
            <a:ext cx="2293022" cy="112128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6DF8F0-34DF-2FA1-180C-EF1A531B4F89}"/>
              </a:ext>
            </a:extLst>
          </p:cNvPr>
          <p:cNvSpPr txBox="1"/>
          <p:nvPr/>
        </p:nvSpPr>
        <p:spPr>
          <a:xfrm>
            <a:off x="1322956" y="6288986"/>
            <a:ext cx="89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Waldur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C02294-06AC-A694-48BC-B9A28137DAD8}"/>
              </a:ext>
            </a:extLst>
          </p:cNvPr>
          <p:cNvSpPr txBox="1"/>
          <p:nvPr/>
        </p:nvSpPr>
        <p:spPr>
          <a:xfrm>
            <a:off x="5984814" y="6323029"/>
            <a:ext cx="107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Keycloak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F58A62-875A-B6B5-B77D-21BA151D14B6}"/>
              </a:ext>
            </a:extLst>
          </p:cNvPr>
          <p:cNvSpPr txBox="1"/>
          <p:nvPr/>
        </p:nvSpPr>
        <p:spPr>
          <a:xfrm>
            <a:off x="6102435" y="9286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2D9897-785F-8825-4A04-3A76392C769D}"/>
              </a:ext>
            </a:extLst>
          </p:cNvPr>
          <p:cNvSpPr txBox="1"/>
          <p:nvPr/>
        </p:nvSpPr>
        <p:spPr>
          <a:xfrm>
            <a:off x="1291393" y="92860"/>
            <a:ext cx="85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Clifton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0F4836-B5E9-A374-0BFE-6F725BD82828}"/>
              </a:ext>
            </a:extLst>
          </p:cNvPr>
          <p:cNvSpPr txBox="1"/>
          <p:nvPr/>
        </p:nvSpPr>
        <p:spPr>
          <a:xfrm>
            <a:off x="9629684" y="6220426"/>
            <a:ext cx="1416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MyAccessID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BB1362-58A2-0E92-1D21-78A824240322}"/>
              </a:ext>
            </a:extLst>
          </p:cNvPr>
          <p:cNvSpPr txBox="1"/>
          <p:nvPr/>
        </p:nvSpPr>
        <p:spPr>
          <a:xfrm>
            <a:off x="9703046" y="2595589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Bristol IdP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F10E26-C788-717E-CAF7-A22EA13E76B0}"/>
              </a:ext>
            </a:extLst>
          </p:cNvPr>
          <p:cNvGrpSpPr/>
          <p:nvPr/>
        </p:nvGrpSpPr>
        <p:grpSpPr>
          <a:xfrm>
            <a:off x="5021733" y="507335"/>
            <a:ext cx="2999694" cy="2101390"/>
            <a:chOff x="4484967" y="109937"/>
            <a:chExt cx="2999694" cy="210139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ECF1AD-FCC6-0B9A-1A3F-F6824F93C3DC}"/>
                </a:ext>
              </a:extLst>
            </p:cNvPr>
            <p:cNvSpPr/>
            <p:nvPr/>
          </p:nvSpPr>
          <p:spPr>
            <a:xfrm>
              <a:off x="4484967" y="109937"/>
              <a:ext cx="2999694" cy="21013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Stopwatch with solid fill">
              <a:extLst>
                <a:ext uri="{FF2B5EF4-FFF2-40B4-BE49-F238E27FC236}">
                  <a16:creationId xmlns:a16="http://schemas.microsoft.com/office/drawing/2014/main" id="{13E4F0DE-9021-FA3B-701F-2A6C43B6E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75358" y="351176"/>
              <a:ext cx="1618911" cy="1618911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C493105-DBE1-EC2C-7E09-7D1965765ED7}"/>
              </a:ext>
            </a:extLst>
          </p:cNvPr>
          <p:cNvCxnSpPr/>
          <p:nvPr/>
        </p:nvCxnSpPr>
        <p:spPr>
          <a:xfrm>
            <a:off x="3361038" y="1050324"/>
            <a:ext cx="14457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E21FADE-15CD-42BA-0695-BC2608A5D52A}"/>
              </a:ext>
            </a:extLst>
          </p:cNvPr>
          <p:cNvSpPr txBox="1"/>
          <p:nvPr/>
        </p:nvSpPr>
        <p:spPr>
          <a:xfrm>
            <a:off x="3280130" y="691790"/>
            <a:ext cx="1448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Sign my SSH key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59C01FF-C693-F928-C928-D76FA5212851}"/>
              </a:ext>
            </a:extLst>
          </p:cNvPr>
          <p:cNvCxnSpPr/>
          <p:nvPr/>
        </p:nvCxnSpPr>
        <p:spPr>
          <a:xfrm>
            <a:off x="7341149" y="2780255"/>
            <a:ext cx="0" cy="1050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F30D14B-7637-872A-9F76-D5EFA079EC79}"/>
              </a:ext>
            </a:extLst>
          </p:cNvPr>
          <p:cNvSpPr txBox="1"/>
          <p:nvPr/>
        </p:nvSpPr>
        <p:spPr>
          <a:xfrm>
            <a:off x="7280362" y="2919277"/>
            <a:ext cx="1331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Get authorisation attributes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CA25327-83C3-C868-8451-D3E924D002AA}"/>
              </a:ext>
            </a:extLst>
          </p:cNvPr>
          <p:cNvCxnSpPr>
            <a:cxnSpLocks/>
          </p:cNvCxnSpPr>
          <p:nvPr/>
        </p:nvCxnSpPr>
        <p:spPr>
          <a:xfrm>
            <a:off x="8143103" y="5361755"/>
            <a:ext cx="9371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697DCC5-A94D-4029-7975-638B2C74EDDB}"/>
              </a:ext>
            </a:extLst>
          </p:cNvPr>
          <p:cNvSpPr txBox="1"/>
          <p:nvPr/>
        </p:nvSpPr>
        <p:spPr>
          <a:xfrm>
            <a:off x="8021427" y="4992193"/>
            <a:ext cx="133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Authenticate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14E18FA-AFD4-F2A5-5962-27200A07CD47}"/>
              </a:ext>
            </a:extLst>
          </p:cNvPr>
          <p:cNvCxnSpPr/>
          <p:nvPr/>
        </p:nvCxnSpPr>
        <p:spPr>
          <a:xfrm flipV="1">
            <a:off x="9539067" y="4259928"/>
            <a:ext cx="0" cy="608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9563462-738A-C576-0284-C419B11A2658}"/>
              </a:ext>
            </a:extLst>
          </p:cNvPr>
          <p:cNvSpPr txBox="1"/>
          <p:nvPr/>
        </p:nvSpPr>
        <p:spPr>
          <a:xfrm>
            <a:off x="8283825" y="4387085"/>
            <a:ext cx="1331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Authenticate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52DEDE2-ABAB-81A2-75B0-89BAEFB75113}"/>
              </a:ext>
            </a:extLst>
          </p:cNvPr>
          <p:cNvCxnSpPr>
            <a:cxnSpLocks/>
          </p:cNvCxnSpPr>
          <p:nvPr/>
        </p:nvCxnSpPr>
        <p:spPr>
          <a:xfrm>
            <a:off x="10337859" y="4259928"/>
            <a:ext cx="0" cy="6086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8028124C-4A33-6E31-50DA-9A48278BE82A}"/>
              </a:ext>
            </a:extLst>
          </p:cNvPr>
          <p:cNvSpPr txBox="1"/>
          <p:nvPr/>
        </p:nvSpPr>
        <p:spPr>
          <a:xfrm>
            <a:off x="10347938" y="4372854"/>
            <a:ext cx="1331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christopher.woods@bristol.ac.uk</a:t>
            </a:r>
            <a:endParaRPr lang="en-US" sz="11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EFA09C1-5318-05C6-D9CE-E2AF49CBA55F}"/>
              </a:ext>
            </a:extLst>
          </p:cNvPr>
          <p:cNvCxnSpPr>
            <a:cxnSpLocks/>
          </p:cNvCxnSpPr>
          <p:nvPr/>
        </p:nvCxnSpPr>
        <p:spPr>
          <a:xfrm flipH="1">
            <a:off x="8143102" y="6045495"/>
            <a:ext cx="93714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0B14E75-CA16-E0DE-A38D-7B4F3A6F2F93}"/>
              </a:ext>
            </a:extLst>
          </p:cNvPr>
          <p:cNvSpPr txBox="1"/>
          <p:nvPr/>
        </p:nvSpPr>
        <p:spPr>
          <a:xfrm>
            <a:off x="7960628" y="5577289"/>
            <a:ext cx="13313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/>
              <a:t>christopher.woods@bristol.ac.uk</a:t>
            </a:r>
            <a:endParaRPr lang="en-US" sz="1100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B8BA450-50C0-0764-C3E6-04EE7165506A}"/>
              </a:ext>
            </a:extLst>
          </p:cNvPr>
          <p:cNvCxnSpPr/>
          <p:nvPr/>
        </p:nvCxnSpPr>
        <p:spPr>
          <a:xfrm flipH="1">
            <a:off x="3412959" y="5792732"/>
            <a:ext cx="13938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0143430-6AAF-B9DE-7236-5C2F06708D05}"/>
              </a:ext>
            </a:extLst>
          </p:cNvPr>
          <p:cNvSpPr txBox="1"/>
          <p:nvPr/>
        </p:nvSpPr>
        <p:spPr>
          <a:xfrm>
            <a:off x="3264677" y="5820437"/>
            <a:ext cx="1759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Get authorisation attributes for </a:t>
            </a:r>
            <a:r>
              <a:rPr lang="en-US" sz="1400" dirty="0" err="1"/>
              <a:t>christopher.woods@bristol.ac.uk</a:t>
            </a:r>
            <a:endParaRPr lang="en-US" sz="1400" dirty="0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EA96162-38FC-A1CB-B17F-2E1EC7E1261D}"/>
              </a:ext>
            </a:extLst>
          </p:cNvPr>
          <p:cNvCxnSpPr>
            <a:cxnSpLocks/>
          </p:cNvCxnSpPr>
          <p:nvPr/>
        </p:nvCxnSpPr>
        <p:spPr>
          <a:xfrm>
            <a:off x="3412959" y="5043152"/>
            <a:ext cx="13938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9FEE2EB-4E69-C8CD-EB71-EBFFA816586F}"/>
              </a:ext>
            </a:extLst>
          </p:cNvPr>
          <p:cNvSpPr txBox="1"/>
          <p:nvPr/>
        </p:nvSpPr>
        <p:spPr>
          <a:xfrm>
            <a:off x="3254599" y="3925061"/>
            <a:ext cx="17596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Authorised</a:t>
            </a:r>
            <a:r>
              <a:rPr lang="en-US" sz="1400" dirty="0"/>
              <a:t>!</a:t>
            </a:r>
          </a:p>
          <a:p>
            <a:pPr algn="ctr"/>
            <a:r>
              <a:rPr lang="en-US" sz="1400" dirty="0" err="1"/>
              <a:t>cwoods</a:t>
            </a:r>
            <a:r>
              <a:rPr lang="en-US" sz="1400" dirty="0"/>
              <a:t> can access </a:t>
            </a:r>
            <a:r>
              <a:rPr lang="en-US" sz="1400" dirty="0" err="1"/>
              <a:t>brics@isambard-ai</a:t>
            </a:r>
            <a:r>
              <a:rPr lang="en-US" sz="1400" dirty="0"/>
              <a:t>, demo@isambard3 etc.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5DBC0F2-556D-34EE-45EB-E39FE09E6D7D}"/>
              </a:ext>
            </a:extLst>
          </p:cNvPr>
          <p:cNvCxnSpPr>
            <a:cxnSpLocks/>
          </p:cNvCxnSpPr>
          <p:nvPr/>
        </p:nvCxnSpPr>
        <p:spPr>
          <a:xfrm flipV="1">
            <a:off x="5727592" y="2763439"/>
            <a:ext cx="0" cy="1050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DC67ACF-7A12-985E-FCAE-8E2431350E52}"/>
              </a:ext>
            </a:extLst>
          </p:cNvPr>
          <p:cNvSpPr txBox="1"/>
          <p:nvPr/>
        </p:nvSpPr>
        <p:spPr>
          <a:xfrm>
            <a:off x="3666810" y="2805100"/>
            <a:ext cx="17596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Authorised</a:t>
            </a:r>
            <a:r>
              <a:rPr lang="en-US" sz="1400" dirty="0"/>
              <a:t>!</a:t>
            </a:r>
          </a:p>
          <a:p>
            <a:pPr algn="ctr"/>
            <a:r>
              <a:rPr lang="en-US" sz="1400" dirty="0" err="1"/>
              <a:t>cwoods</a:t>
            </a:r>
            <a:r>
              <a:rPr lang="en-US" sz="1400" dirty="0"/>
              <a:t> can access </a:t>
            </a:r>
            <a:r>
              <a:rPr lang="en-US" sz="1400" dirty="0" err="1"/>
              <a:t>brics@isambard-ai</a:t>
            </a:r>
            <a:r>
              <a:rPr lang="en-US" sz="1400" dirty="0"/>
              <a:t>, demo@isambard3 etc.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961007B-044F-A90F-BC71-AE7E96EE78D0}"/>
              </a:ext>
            </a:extLst>
          </p:cNvPr>
          <p:cNvCxnSpPr>
            <a:cxnSpLocks/>
          </p:cNvCxnSpPr>
          <p:nvPr/>
        </p:nvCxnSpPr>
        <p:spPr>
          <a:xfrm flipH="1">
            <a:off x="3323155" y="2055340"/>
            <a:ext cx="1445740" cy="0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Graphic 44" descr="Diploma outline">
            <a:extLst>
              <a:ext uri="{FF2B5EF4-FFF2-40B4-BE49-F238E27FC236}">
                <a16:creationId xmlns:a16="http://schemas.microsoft.com/office/drawing/2014/main" id="{E6630494-C252-1B96-9AE0-330862EBB9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05136" y="1192580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A44244B2-B96D-6CD9-F536-BAA8584A6194}"/>
              </a:ext>
            </a:extLst>
          </p:cNvPr>
          <p:cNvSpPr txBox="1"/>
          <p:nvPr/>
        </p:nvSpPr>
        <p:spPr>
          <a:xfrm>
            <a:off x="3551275" y="2094243"/>
            <a:ext cx="1054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Certificate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2C24130-BBA2-70E4-71FB-250A51C3FD2A}"/>
              </a:ext>
            </a:extLst>
          </p:cNvPr>
          <p:cNvSpPr txBox="1"/>
          <p:nvPr/>
        </p:nvSpPr>
        <p:spPr>
          <a:xfrm>
            <a:off x="4868449" y="2218119"/>
            <a:ext cx="3415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https://</a:t>
            </a:r>
            <a:r>
              <a:rPr lang="en-US" sz="1100" dirty="0" err="1"/>
              <a:t>conch.readthedocs.io</a:t>
            </a:r>
            <a:endParaRPr lang="en-US" sz="1100" dirty="0"/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059C6ED8-85BF-C923-DA8B-DF4825A4B3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268" y="451683"/>
            <a:ext cx="2786263" cy="230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452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F5662-2FFD-2223-4C7B-918EA105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D40A5-2CC1-68A4-F710-B4395FAA3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Compliance makes things more complex</a:t>
            </a:r>
          </a:p>
          <a:p>
            <a:r>
              <a:rPr lang="en-US" dirty="0"/>
              <a:t>Strict rules on who can use the services</a:t>
            </a:r>
          </a:p>
          <a:p>
            <a:r>
              <a:rPr lang="en-US" dirty="0"/>
              <a:t>Trusted Research Agenda</a:t>
            </a:r>
          </a:p>
          <a:p>
            <a:r>
              <a:rPr lang="en-US" dirty="0"/>
              <a:t>Export Control Rules</a:t>
            </a:r>
          </a:p>
          <a:p>
            <a:r>
              <a:rPr lang="en-US" dirty="0"/>
              <a:t>Who is ultimately legally responsible for usage? Project Lead? Their employer? The group who allocated the project? (DSIT/UKRI?)</a:t>
            </a:r>
          </a:p>
        </p:txBody>
      </p:sp>
    </p:spTree>
    <p:extLst>
      <p:ext uri="{BB962C8B-B14F-4D97-AF65-F5344CB8AC3E}">
        <p14:creationId xmlns:p14="http://schemas.microsoft.com/office/powerpoint/2010/main" val="4119053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>
            <a:extLst>
              <a:ext uri="{FF2B5EF4-FFF2-40B4-BE49-F238E27FC236}">
                <a16:creationId xmlns:a16="http://schemas.microsoft.com/office/drawing/2014/main" id="{2BE80B7C-7F1D-7394-0FF6-6B835DFB83DA}"/>
              </a:ext>
            </a:extLst>
          </p:cNvPr>
          <p:cNvSpPr/>
          <p:nvPr/>
        </p:nvSpPr>
        <p:spPr>
          <a:xfrm>
            <a:off x="45906" y="2955852"/>
            <a:ext cx="2804038" cy="712377"/>
          </a:xfrm>
          <a:prstGeom prst="chevron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Application</a:t>
            </a:r>
          </a:p>
        </p:txBody>
      </p:sp>
      <p:sp>
        <p:nvSpPr>
          <p:cNvPr id="5" name="Chevron 4">
            <a:extLst>
              <a:ext uri="{FF2B5EF4-FFF2-40B4-BE49-F238E27FC236}">
                <a16:creationId xmlns:a16="http://schemas.microsoft.com/office/drawing/2014/main" id="{DAB0C3BB-81A3-5D84-45B0-404E2E3C75A0}"/>
              </a:ext>
            </a:extLst>
          </p:cNvPr>
          <p:cNvSpPr/>
          <p:nvPr/>
        </p:nvSpPr>
        <p:spPr>
          <a:xfrm>
            <a:off x="2381420" y="2955854"/>
            <a:ext cx="2804038" cy="712377"/>
          </a:xfrm>
          <a:prstGeom prst="chevron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Assessment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7E2B4161-17AD-2F6D-8E33-39A69042149A}"/>
              </a:ext>
            </a:extLst>
          </p:cNvPr>
          <p:cNvSpPr/>
          <p:nvPr/>
        </p:nvSpPr>
        <p:spPr>
          <a:xfrm>
            <a:off x="4716934" y="2955852"/>
            <a:ext cx="2804038" cy="712377"/>
          </a:xfrm>
          <a:prstGeom prst="chevron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Award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BBF56068-B165-3D25-EFE2-D2730EE36CB4}"/>
              </a:ext>
            </a:extLst>
          </p:cNvPr>
          <p:cNvSpPr/>
          <p:nvPr/>
        </p:nvSpPr>
        <p:spPr>
          <a:xfrm>
            <a:off x="7052448" y="2955852"/>
            <a:ext cx="2804038" cy="712377"/>
          </a:xfrm>
          <a:prstGeom prst="chevron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Access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F8016F92-4CBE-D03B-4A95-1DD8FB28E523}"/>
              </a:ext>
            </a:extLst>
          </p:cNvPr>
          <p:cNvSpPr/>
          <p:nvPr/>
        </p:nvSpPr>
        <p:spPr>
          <a:xfrm>
            <a:off x="9387962" y="2955852"/>
            <a:ext cx="2804038" cy="712377"/>
          </a:xfrm>
          <a:prstGeom prst="chevron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Accounting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8CF109-E9DB-6CCF-16C9-158034F0C7B0}"/>
              </a:ext>
            </a:extLst>
          </p:cNvPr>
          <p:cNvSpPr txBox="1"/>
          <p:nvPr/>
        </p:nvSpPr>
        <p:spPr>
          <a:xfrm>
            <a:off x="170121" y="148857"/>
            <a:ext cx="9689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Compliance implemented in partnership with allocators (DSIT/UKRI)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8454668A-6F94-4D97-3224-FE1C90698328}"/>
              </a:ext>
            </a:extLst>
          </p:cNvPr>
          <p:cNvSpPr/>
          <p:nvPr/>
        </p:nvSpPr>
        <p:spPr>
          <a:xfrm>
            <a:off x="4702284" y="2230825"/>
            <a:ext cx="790731" cy="66985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2FEDB9-F1F4-A732-C3C7-4FE925AC5494}"/>
              </a:ext>
            </a:extLst>
          </p:cNvPr>
          <p:cNvSpPr txBox="1"/>
          <p:nvPr/>
        </p:nvSpPr>
        <p:spPr>
          <a:xfrm>
            <a:off x="4194123" y="1432375"/>
            <a:ext cx="1836351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UKRI</a:t>
            </a:r>
            <a:r>
              <a:rPr lang="en-US" sz="1100"/>
              <a:t> manual due-diligence, subsidy control and  compliance approval (auditable)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B58A4E4-4028-C5C4-A78B-494380878499}"/>
              </a:ext>
            </a:extLst>
          </p:cNvPr>
          <p:cNvSpPr/>
          <p:nvPr/>
        </p:nvSpPr>
        <p:spPr>
          <a:xfrm>
            <a:off x="1608936" y="2220828"/>
            <a:ext cx="790731" cy="669851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850C3E-5D36-882C-75BE-E798BC4DB193}"/>
              </a:ext>
            </a:extLst>
          </p:cNvPr>
          <p:cNvSpPr txBox="1"/>
          <p:nvPr/>
        </p:nvSpPr>
        <p:spPr>
          <a:xfrm>
            <a:off x="1084439" y="1208185"/>
            <a:ext cx="1836351" cy="9387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b="1"/>
              <a:t>Applicant</a:t>
            </a:r>
            <a:r>
              <a:rPr lang="en-US" sz="1100"/>
              <a:t> manual provision of enough information for compliance / due  diligence / subsidy control checks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16E92A96-6D9A-3D6B-CD9A-588EBF5C5E1C}"/>
              </a:ext>
            </a:extLst>
          </p:cNvPr>
          <p:cNvSpPr/>
          <p:nvPr/>
        </p:nvSpPr>
        <p:spPr>
          <a:xfrm rot="10800000">
            <a:off x="6041043" y="3785188"/>
            <a:ext cx="790731" cy="6698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DA2726D0-281C-824E-40E7-E5AA4BD31C6C}"/>
              </a:ext>
            </a:extLst>
          </p:cNvPr>
          <p:cNvSpPr/>
          <p:nvPr/>
        </p:nvSpPr>
        <p:spPr>
          <a:xfrm>
            <a:off x="7385897" y="2220828"/>
            <a:ext cx="790731" cy="6698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6156E2-D576-E322-60D7-B3463A326605}"/>
              </a:ext>
            </a:extLst>
          </p:cNvPr>
          <p:cNvSpPr txBox="1"/>
          <p:nvPr/>
        </p:nvSpPr>
        <p:spPr>
          <a:xfrm>
            <a:off x="7085887" y="1575485"/>
            <a:ext cx="1390748" cy="6001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Bristol</a:t>
            </a:r>
            <a:r>
              <a:rPr lang="en-US" sz="1100"/>
              <a:t> automatic review of </a:t>
            </a:r>
            <a:r>
              <a:rPr lang="en-US" sz="1100" err="1"/>
              <a:t>invitable</a:t>
            </a:r>
            <a:r>
              <a:rPr lang="en-US" sz="1100"/>
              <a:t> email domains</a:t>
            </a:r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B0661A16-74A0-214A-79BC-29163F31FD0D}"/>
              </a:ext>
            </a:extLst>
          </p:cNvPr>
          <p:cNvSpPr/>
          <p:nvPr/>
        </p:nvSpPr>
        <p:spPr>
          <a:xfrm rot="10800000">
            <a:off x="7939017" y="3701888"/>
            <a:ext cx="790731" cy="6698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F274351-2848-74AC-8707-1EEA9BFC28A2}"/>
              </a:ext>
            </a:extLst>
          </p:cNvPr>
          <p:cNvSpPr txBox="1"/>
          <p:nvPr/>
        </p:nvSpPr>
        <p:spPr>
          <a:xfrm>
            <a:off x="7736488" y="4371739"/>
            <a:ext cx="1236839" cy="110799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Bristol</a:t>
            </a:r>
            <a:r>
              <a:rPr lang="en-US" sz="1100"/>
              <a:t> automatic geo-</a:t>
            </a:r>
            <a:r>
              <a:rPr lang="en-US" sz="1100" err="1"/>
              <a:t>ip</a:t>
            </a:r>
            <a:r>
              <a:rPr lang="en-US" sz="1100"/>
              <a:t> controls block access from disallowed regions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DBB13814-1580-45CD-1E5B-B02AD9C602FD}"/>
              </a:ext>
            </a:extLst>
          </p:cNvPr>
          <p:cNvSpPr/>
          <p:nvPr/>
        </p:nvSpPr>
        <p:spPr>
          <a:xfrm>
            <a:off x="8924387" y="2169042"/>
            <a:ext cx="790731" cy="6698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A0930C-2650-807B-8566-98FAC8E75857}"/>
              </a:ext>
            </a:extLst>
          </p:cNvPr>
          <p:cNvSpPr txBox="1"/>
          <p:nvPr/>
        </p:nvSpPr>
        <p:spPr>
          <a:xfrm>
            <a:off x="8577139" y="1367014"/>
            <a:ext cx="1482013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Bristol</a:t>
            </a:r>
            <a:r>
              <a:rPr lang="en-US" sz="1100"/>
              <a:t> manual review of project team invitations that are not “allow-listed”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1AAAB911-8DE2-C804-0D51-D425B9EEA8BF}"/>
              </a:ext>
            </a:extLst>
          </p:cNvPr>
          <p:cNvSpPr/>
          <p:nvPr/>
        </p:nvSpPr>
        <p:spPr>
          <a:xfrm rot="10800000">
            <a:off x="8992594" y="3805043"/>
            <a:ext cx="790731" cy="170990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DA697B-3A83-A65D-9051-E41B71415BD7}"/>
              </a:ext>
            </a:extLst>
          </p:cNvPr>
          <p:cNvSpPr txBox="1"/>
          <p:nvPr/>
        </p:nvSpPr>
        <p:spPr>
          <a:xfrm>
            <a:off x="8647774" y="5544899"/>
            <a:ext cx="1480370" cy="7694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Bristol</a:t>
            </a:r>
            <a:r>
              <a:rPr lang="en-US" sz="1100"/>
              <a:t> automatic Access Terms display / acceptance check (auditable)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82E12089-A13C-9A99-A6D8-1A616C39C9B4}"/>
              </a:ext>
            </a:extLst>
          </p:cNvPr>
          <p:cNvSpPr/>
          <p:nvPr/>
        </p:nvSpPr>
        <p:spPr>
          <a:xfrm rot="10800000">
            <a:off x="517283" y="3769241"/>
            <a:ext cx="790731" cy="66985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791239-13CB-7CD0-BC43-39860C7E6912}"/>
              </a:ext>
            </a:extLst>
          </p:cNvPr>
          <p:cNvSpPr txBox="1"/>
          <p:nvPr/>
        </p:nvSpPr>
        <p:spPr>
          <a:xfrm>
            <a:off x="129566" y="4491723"/>
            <a:ext cx="1832156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b="1"/>
              <a:t>Allocator</a:t>
            </a:r>
            <a:r>
              <a:rPr lang="en-US" sz="1100"/>
              <a:t> launches call after gaining approval from UKRI and discussions with Bristol / Cambridge</a:t>
            </a:r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18C656D2-0359-1B16-B1A7-42C1FAAEBA28}"/>
              </a:ext>
            </a:extLst>
          </p:cNvPr>
          <p:cNvSpPr/>
          <p:nvPr/>
        </p:nvSpPr>
        <p:spPr>
          <a:xfrm rot="10800000">
            <a:off x="3206465" y="3805044"/>
            <a:ext cx="790731" cy="669851"/>
          </a:xfrm>
          <a:prstGeom prst="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4CC177-BFAC-D08E-DC3D-3606CFECD65C}"/>
              </a:ext>
            </a:extLst>
          </p:cNvPr>
          <p:cNvSpPr txBox="1"/>
          <p:nvPr/>
        </p:nvSpPr>
        <p:spPr>
          <a:xfrm>
            <a:off x="2685752" y="4511579"/>
            <a:ext cx="1832156" cy="93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100" b="1"/>
              <a:t>Allocator</a:t>
            </a:r>
            <a:r>
              <a:rPr lang="en-US" sz="1100"/>
              <a:t> manual assessment of application, passing compliance-related info to UKRI so they can do compliance checks</a:t>
            </a: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46D85F5C-E573-11E5-979A-34A48018E351}"/>
              </a:ext>
            </a:extLst>
          </p:cNvPr>
          <p:cNvSpPr/>
          <p:nvPr/>
        </p:nvSpPr>
        <p:spPr>
          <a:xfrm rot="10800000">
            <a:off x="10500773" y="3701888"/>
            <a:ext cx="790731" cy="669851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2D44985-9092-EC7E-DA7D-6E8259421B6F}"/>
              </a:ext>
            </a:extLst>
          </p:cNvPr>
          <p:cNvSpPr txBox="1"/>
          <p:nvPr/>
        </p:nvSpPr>
        <p:spPr>
          <a:xfrm>
            <a:off x="10085316" y="4384927"/>
            <a:ext cx="1832156" cy="6001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Bristol</a:t>
            </a:r>
            <a:r>
              <a:rPr lang="en-US" sz="1100"/>
              <a:t> automatic logging of logins, access, resource consumption (auditable)</a:t>
            </a:r>
          </a:p>
        </p:txBody>
      </p:sp>
      <p:sp>
        <p:nvSpPr>
          <p:cNvPr id="34" name="Down Arrow 33">
            <a:extLst>
              <a:ext uri="{FF2B5EF4-FFF2-40B4-BE49-F238E27FC236}">
                <a16:creationId xmlns:a16="http://schemas.microsoft.com/office/drawing/2014/main" id="{A073F094-051F-B728-D90C-347F375144AE}"/>
              </a:ext>
            </a:extLst>
          </p:cNvPr>
          <p:cNvSpPr/>
          <p:nvPr/>
        </p:nvSpPr>
        <p:spPr>
          <a:xfrm>
            <a:off x="6375602" y="1489672"/>
            <a:ext cx="790731" cy="144783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0047907-3691-17FA-AAE6-C1484CDE6960}"/>
              </a:ext>
            </a:extLst>
          </p:cNvPr>
          <p:cNvSpPr txBox="1"/>
          <p:nvPr/>
        </p:nvSpPr>
        <p:spPr>
          <a:xfrm>
            <a:off x="6096000" y="812572"/>
            <a:ext cx="1558164" cy="600164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Bristol</a:t>
            </a:r>
            <a:r>
              <a:rPr lang="en-US" sz="1100"/>
              <a:t> automatic blocking of banned accounts / emails</a:t>
            </a:r>
          </a:p>
        </p:txBody>
      </p:sp>
      <p:sp>
        <p:nvSpPr>
          <p:cNvPr id="36" name="Down Arrow 35">
            <a:extLst>
              <a:ext uri="{FF2B5EF4-FFF2-40B4-BE49-F238E27FC236}">
                <a16:creationId xmlns:a16="http://schemas.microsoft.com/office/drawing/2014/main" id="{AC7F0DAE-3EC4-E569-8AF9-64E4CD94F597}"/>
              </a:ext>
            </a:extLst>
          </p:cNvPr>
          <p:cNvSpPr/>
          <p:nvPr/>
        </p:nvSpPr>
        <p:spPr>
          <a:xfrm>
            <a:off x="10993070" y="2164724"/>
            <a:ext cx="790731" cy="669851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74A20F9-5CFC-BE19-27E7-D16E77F6C947}"/>
              </a:ext>
            </a:extLst>
          </p:cNvPr>
          <p:cNvSpPr txBox="1"/>
          <p:nvPr/>
        </p:nvSpPr>
        <p:spPr>
          <a:xfrm>
            <a:off x="10596130" y="1148463"/>
            <a:ext cx="1390748" cy="9387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UKRI</a:t>
            </a:r>
            <a:r>
              <a:rPr lang="en-US" sz="1100"/>
              <a:t> manual review and auditing of how allocation was used and by whom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A238A81-D318-E58C-43EC-DB513AA17F18}"/>
              </a:ext>
            </a:extLst>
          </p:cNvPr>
          <p:cNvSpPr txBox="1"/>
          <p:nvPr/>
        </p:nvSpPr>
        <p:spPr>
          <a:xfrm>
            <a:off x="5520330" y="4491723"/>
            <a:ext cx="1832156" cy="110799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b="1"/>
              <a:t>Bristol</a:t>
            </a:r>
            <a:r>
              <a:rPr lang="en-US" sz="1100"/>
              <a:t> manual review of UKRI-provided information</a:t>
            </a:r>
          </a:p>
          <a:p>
            <a:pPr algn="ctr"/>
            <a:r>
              <a:rPr lang="en-US" sz="1100"/>
              <a:t>Check for potential identity / </a:t>
            </a:r>
            <a:r>
              <a:rPr lang="en-US" sz="1100" err="1"/>
              <a:t>organisation</a:t>
            </a:r>
            <a:r>
              <a:rPr lang="en-US" sz="1100"/>
              <a:t> violations. Pass back to UKRI if detected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21DD1-2415-65C8-57B6-7CBB2D4464D7}"/>
              </a:ext>
            </a:extLst>
          </p:cNvPr>
          <p:cNvSpPr txBox="1"/>
          <p:nvPr/>
        </p:nvSpPr>
        <p:spPr>
          <a:xfrm>
            <a:off x="3561948" y="6354029"/>
            <a:ext cx="834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…automatic and manual reviews and controls mitigate risk</a:t>
            </a:r>
          </a:p>
        </p:txBody>
      </p:sp>
    </p:spTree>
    <p:extLst>
      <p:ext uri="{BB962C8B-B14F-4D97-AF65-F5344CB8AC3E}">
        <p14:creationId xmlns:p14="http://schemas.microsoft.com/office/powerpoint/2010/main" val="2262048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390B3A-28E9-E72C-034F-C7B5E9DE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440" y="381668"/>
            <a:ext cx="2999694" cy="2263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2819F0-CB5F-6150-2E41-F5D0267EF484}"/>
              </a:ext>
            </a:extLst>
          </p:cNvPr>
          <p:cNvSpPr txBox="1"/>
          <p:nvPr/>
        </p:nvSpPr>
        <p:spPr>
          <a:xfrm>
            <a:off x="2690908" y="12336"/>
            <a:ext cx="107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Keycloak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6470BA-D90C-8A22-894E-59F0BFD7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795" y="508704"/>
            <a:ext cx="5132468" cy="578296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D55620-27F0-536E-4759-2522A4599D38}"/>
              </a:ext>
            </a:extLst>
          </p:cNvPr>
          <p:cNvSpPr txBox="1"/>
          <p:nvPr/>
        </p:nvSpPr>
        <p:spPr>
          <a:xfrm>
            <a:off x="6096000" y="6291666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</a:t>
            </a:r>
            <a:r>
              <a:rPr lang="en-US" dirty="0" err="1"/>
              <a:t>docs.isambard.ac.uk</a:t>
            </a:r>
            <a:r>
              <a:rPr lang="en-US" dirty="0"/>
              <a:t>/policies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DE3C4E-98C9-3E39-DE63-15C78C10D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37" y="3771232"/>
            <a:ext cx="5499100" cy="270510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F137A1-03D5-CE31-40EE-A7669FA4E4EB}"/>
              </a:ext>
            </a:extLst>
          </p:cNvPr>
          <p:cNvCxnSpPr>
            <a:cxnSpLocks/>
          </p:cNvCxnSpPr>
          <p:nvPr/>
        </p:nvCxnSpPr>
        <p:spPr>
          <a:xfrm>
            <a:off x="2690908" y="2645275"/>
            <a:ext cx="0" cy="9999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B74AB1D-1138-05B5-B473-CACADA76E715}"/>
              </a:ext>
            </a:extLst>
          </p:cNvPr>
          <p:cNvSpPr txBox="1"/>
          <p:nvPr/>
        </p:nvSpPr>
        <p:spPr>
          <a:xfrm>
            <a:off x="452640" y="2803281"/>
            <a:ext cx="217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Accepted latest access terms?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4A84198-5ECF-8D0B-2593-87F429656BBB}"/>
              </a:ext>
            </a:extLst>
          </p:cNvPr>
          <p:cNvCxnSpPr/>
          <p:nvPr/>
        </p:nvCxnSpPr>
        <p:spPr>
          <a:xfrm flipV="1">
            <a:off x="3758162" y="2724278"/>
            <a:ext cx="0" cy="841962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C9A5CC2-4ED9-F947-7278-05DC569D3E65}"/>
              </a:ext>
            </a:extLst>
          </p:cNvPr>
          <p:cNvSpPr txBox="1"/>
          <p:nvPr/>
        </p:nvSpPr>
        <p:spPr>
          <a:xfrm>
            <a:off x="3807970" y="2850267"/>
            <a:ext cx="2471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Access blocked until they accept…</a:t>
            </a:r>
          </a:p>
        </p:txBody>
      </p:sp>
    </p:spTree>
    <p:extLst>
      <p:ext uri="{BB962C8B-B14F-4D97-AF65-F5344CB8AC3E}">
        <p14:creationId xmlns:p14="http://schemas.microsoft.com/office/powerpoint/2010/main" val="3360333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erial view of the Isambard Park 1 facility. This included Isambard-AI and Isambard 3.">
            <a:extLst>
              <a:ext uri="{FF2B5EF4-FFF2-40B4-BE49-F238E27FC236}">
                <a16:creationId xmlns:a16="http://schemas.microsoft.com/office/drawing/2014/main" id="{D54484A4-05F1-1725-3C92-66AD0C0892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577" t="24218" r="15692" b="17791"/>
          <a:stretch>
            <a:fillRect/>
          </a:stretch>
        </p:blipFill>
        <p:spPr>
          <a:xfrm>
            <a:off x="0" y="-8190"/>
            <a:ext cx="12192000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834FF-07D0-AB68-ED77-2DE4B6998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925" y="5753127"/>
            <a:ext cx="5620218" cy="109057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MyAccessID deployed at Bristol</a:t>
            </a:r>
          </a:p>
          <a:p>
            <a:pPr marL="0" indent="0" algn="ctr">
              <a:buNone/>
            </a:pPr>
            <a:r>
              <a:rPr lang="en-US" b="1" dirty="0">
                <a:solidFill>
                  <a:schemeClr val="bg1"/>
                </a:solidFill>
              </a:rPr>
              <a:t>Used for Isambard-AI, Isambard 3, </a:t>
            </a:r>
            <a:r>
              <a:rPr lang="en-US" b="1" dirty="0" err="1">
                <a:solidFill>
                  <a:schemeClr val="bg1"/>
                </a:solidFill>
              </a:rPr>
              <a:t>BlueCrystal</a:t>
            </a:r>
            <a:r>
              <a:rPr lang="en-US" b="1" dirty="0">
                <a:solidFill>
                  <a:schemeClr val="bg1"/>
                </a:solidFill>
              </a:rPr>
              <a:t> 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D7CA05-AE0D-492A-3496-5DEB35334ACB}"/>
              </a:ext>
            </a:extLst>
          </p:cNvPr>
          <p:cNvSpPr txBox="1"/>
          <p:nvPr/>
        </p:nvSpPr>
        <p:spPr>
          <a:xfrm>
            <a:off x="121989" y="3429000"/>
            <a:ext cx="30537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Isambard 3 &amp;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Isambard-AI phase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D10F37-9769-84B5-5B3C-AB4C8A3CA66D}"/>
              </a:ext>
            </a:extLst>
          </p:cNvPr>
          <p:cNvSpPr txBox="1"/>
          <p:nvPr/>
        </p:nvSpPr>
        <p:spPr>
          <a:xfrm>
            <a:off x="488877" y="4615113"/>
            <a:ext cx="3053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Isambard-AI phase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CB13A8-E8D2-A797-3E11-88956E2642A3}"/>
              </a:ext>
            </a:extLst>
          </p:cNvPr>
          <p:cNvSpPr txBox="1"/>
          <p:nvPr/>
        </p:nvSpPr>
        <p:spPr>
          <a:xfrm>
            <a:off x="9456379" y="1723909"/>
            <a:ext cx="2735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Switch gear house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(transformers)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0BFA53-95DB-2A2E-61FE-AD1AF0DE8E8A}"/>
              </a:ext>
            </a:extLst>
          </p:cNvPr>
          <p:cNvCxnSpPr>
            <a:cxnSpLocks/>
          </p:cNvCxnSpPr>
          <p:nvPr/>
        </p:nvCxnSpPr>
        <p:spPr>
          <a:xfrm flipV="1">
            <a:off x="1843973" y="2596989"/>
            <a:ext cx="1331801" cy="832011"/>
          </a:xfrm>
          <a:prstGeom prst="straightConnector1">
            <a:avLst/>
          </a:prstGeom>
          <a:ln w="88900">
            <a:solidFill>
              <a:schemeClr val="bg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F6C222B-60EF-74E3-B0E7-66C051E39AE0}"/>
              </a:ext>
            </a:extLst>
          </p:cNvPr>
          <p:cNvCxnSpPr>
            <a:cxnSpLocks/>
          </p:cNvCxnSpPr>
          <p:nvPr/>
        </p:nvCxnSpPr>
        <p:spPr>
          <a:xfrm flipV="1">
            <a:off x="3542663" y="3177153"/>
            <a:ext cx="2553337" cy="1499356"/>
          </a:xfrm>
          <a:prstGeom prst="straightConnector1">
            <a:avLst/>
          </a:prstGeom>
          <a:ln w="88900">
            <a:solidFill>
              <a:schemeClr val="bg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8CDD0D-F885-74BC-0E5C-C7D151481D82}"/>
              </a:ext>
            </a:extLst>
          </p:cNvPr>
          <p:cNvCxnSpPr>
            <a:cxnSpLocks/>
          </p:cNvCxnSpPr>
          <p:nvPr/>
        </p:nvCxnSpPr>
        <p:spPr>
          <a:xfrm flipV="1">
            <a:off x="4555791" y="4841902"/>
            <a:ext cx="1795134" cy="929567"/>
          </a:xfrm>
          <a:prstGeom prst="straightConnector1">
            <a:avLst/>
          </a:prstGeom>
          <a:ln w="88900">
            <a:solidFill>
              <a:schemeClr val="bg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67EABF8-2A0E-11AC-14D7-02DB977FFFC6}"/>
              </a:ext>
            </a:extLst>
          </p:cNvPr>
          <p:cNvSpPr txBox="1"/>
          <p:nvPr/>
        </p:nvSpPr>
        <p:spPr>
          <a:xfrm>
            <a:off x="7415357" y="989116"/>
            <a:ext cx="1263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Cooling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40AEDAC-5728-2DB0-5AD6-25CE1C73C7F8}"/>
              </a:ext>
            </a:extLst>
          </p:cNvPr>
          <p:cNvCxnSpPr>
            <a:cxnSpLocks/>
          </p:cNvCxnSpPr>
          <p:nvPr/>
        </p:nvCxnSpPr>
        <p:spPr>
          <a:xfrm flipH="1">
            <a:off x="6096000" y="1277845"/>
            <a:ext cx="1319357" cy="172936"/>
          </a:xfrm>
          <a:prstGeom prst="straightConnector1">
            <a:avLst/>
          </a:prstGeom>
          <a:ln w="88900">
            <a:solidFill>
              <a:schemeClr val="bg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7D36FC-BC64-74D8-60E5-C97710FDF3A7}"/>
              </a:ext>
            </a:extLst>
          </p:cNvPr>
          <p:cNvCxnSpPr>
            <a:cxnSpLocks/>
          </p:cNvCxnSpPr>
          <p:nvPr/>
        </p:nvCxnSpPr>
        <p:spPr>
          <a:xfrm flipH="1">
            <a:off x="9021337" y="2330936"/>
            <a:ext cx="698605" cy="843754"/>
          </a:xfrm>
          <a:prstGeom prst="straightConnector1">
            <a:avLst/>
          </a:prstGeom>
          <a:ln w="88900">
            <a:solidFill>
              <a:schemeClr val="bg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9B1FB96-0737-50BC-EEB2-45C750F72AD8}"/>
              </a:ext>
            </a:extLst>
          </p:cNvPr>
          <p:cNvSpPr txBox="1"/>
          <p:nvPr/>
        </p:nvSpPr>
        <p:spPr>
          <a:xfrm>
            <a:off x="1728590" y="5592685"/>
            <a:ext cx="24831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Water treatment</a:t>
            </a:r>
          </a:p>
          <a:p>
            <a:pPr algn="ctr"/>
            <a:r>
              <a:rPr lang="en-GB" sz="2400" b="1" dirty="0">
                <a:solidFill>
                  <a:schemeClr val="bg1"/>
                </a:solidFill>
              </a:rPr>
              <a:t>&amp; heat recovery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53C9EC-6216-EBE6-60C9-4C408B95ED8D}"/>
              </a:ext>
            </a:extLst>
          </p:cNvPr>
          <p:cNvSpPr txBox="1"/>
          <p:nvPr/>
        </p:nvSpPr>
        <p:spPr>
          <a:xfrm>
            <a:off x="89384" y="1574264"/>
            <a:ext cx="2552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Isambard-AI UPS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C3AD44-222A-C8B7-606C-4E3CAC19672F}"/>
              </a:ext>
            </a:extLst>
          </p:cNvPr>
          <p:cNvCxnSpPr>
            <a:cxnSpLocks/>
          </p:cNvCxnSpPr>
          <p:nvPr/>
        </p:nvCxnSpPr>
        <p:spPr>
          <a:xfrm flipV="1">
            <a:off x="2730813" y="1590376"/>
            <a:ext cx="1571167" cy="214720"/>
          </a:xfrm>
          <a:prstGeom prst="straightConnector1">
            <a:avLst/>
          </a:prstGeom>
          <a:ln w="88900">
            <a:solidFill>
              <a:schemeClr val="bg1"/>
            </a:solidFill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90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211179-5745-B160-8CAA-58A68467E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9293" y="3945511"/>
            <a:ext cx="5253682" cy="2912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5129E-356A-1B10-607E-10DA2BAA7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78" y="125426"/>
            <a:ext cx="6674708" cy="38575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F9D129-7D97-D367-385F-E9D754435E66}"/>
              </a:ext>
            </a:extLst>
          </p:cNvPr>
          <p:cNvSpPr txBox="1"/>
          <p:nvPr/>
        </p:nvSpPr>
        <p:spPr>
          <a:xfrm>
            <a:off x="8167817" y="345989"/>
            <a:ext cx="3304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Key components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A7CDCB-5C92-B3A4-AD46-0F4512C4A548}"/>
              </a:ext>
            </a:extLst>
          </p:cNvPr>
          <p:cNvSpPr txBox="1"/>
          <p:nvPr/>
        </p:nvSpPr>
        <p:spPr>
          <a:xfrm>
            <a:off x="8140639" y="1351508"/>
            <a:ext cx="378610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MyAccessID</a:t>
            </a: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Authentication</a:t>
            </a:r>
          </a:p>
          <a:p>
            <a:endParaRPr lang="en-US" sz="2400" dirty="0"/>
          </a:p>
          <a:p>
            <a:r>
              <a:rPr lang="en-US" sz="2400" b="1" dirty="0"/>
              <a:t>Waldur</a:t>
            </a:r>
          </a:p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Authorisation</a:t>
            </a:r>
          </a:p>
          <a:p>
            <a:endParaRPr lang="en-US" sz="2400" dirty="0"/>
          </a:p>
          <a:p>
            <a:r>
              <a:rPr lang="en-US" sz="2400" b="1" dirty="0"/>
              <a:t>Keycloak</a:t>
            </a:r>
          </a:p>
          <a:p>
            <a:r>
              <a:rPr lang="en-US" sz="2400" dirty="0"/>
              <a:t>Coordination /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Compliance</a:t>
            </a:r>
          </a:p>
          <a:p>
            <a:endParaRPr lang="en-US" sz="2400" dirty="0"/>
          </a:p>
          <a:p>
            <a:r>
              <a:rPr lang="en-US" sz="2400" b="1" dirty="0"/>
              <a:t>Conch</a:t>
            </a:r>
          </a:p>
          <a:p>
            <a:r>
              <a:rPr lang="en-US" sz="2400" dirty="0"/>
              <a:t>Signing certificates</a:t>
            </a:r>
          </a:p>
        </p:txBody>
      </p:sp>
    </p:spTree>
    <p:extLst>
      <p:ext uri="{BB962C8B-B14F-4D97-AF65-F5344CB8AC3E}">
        <p14:creationId xmlns:p14="http://schemas.microsoft.com/office/powerpoint/2010/main" val="277324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59F0-E304-FC28-500F-482F4AB31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AFC60-3B4D-68C9-D24D-774D71EAE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7982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Combination of MyAccessID, Keycloak, Waldur and Conch gives us a highly-automated, self-service, federated project management and user authentication and authorisation platform</a:t>
            </a:r>
          </a:p>
          <a:p>
            <a:r>
              <a:rPr lang="en-US" sz="3600" dirty="0"/>
              <a:t>Been in production for ~18 months</a:t>
            </a:r>
          </a:p>
          <a:p>
            <a:r>
              <a:rPr lang="en-US" sz="3600" dirty="0"/>
              <a:t>&gt;400 active projects, &gt;1500 users</a:t>
            </a:r>
          </a:p>
        </p:txBody>
      </p:sp>
    </p:spTree>
    <p:extLst>
      <p:ext uri="{BB962C8B-B14F-4D97-AF65-F5344CB8AC3E}">
        <p14:creationId xmlns:p14="http://schemas.microsoft.com/office/powerpoint/2010/main" val="3732580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B3C21D-9B90-AF77-9618-81D80E9FD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6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6000" contras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359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4E7253-1EAA-5CA6-59CC-996C50F2E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040" y="1158614"/>
            <a:ext cx="5155261" cy="4072044"/>
          </a:xfrm>
        </p:spPr>
        <p:txBody>
          <a:bodyPr anchor="t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Acknowledgements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EC527-1C0C-660C-742F-A562841F3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0696" y="749935"/>
            <a:ext cx="5170861" cy="4072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rgbClr val="FFFFFF"/>
                </a:solidFill>
              </a:rPr>
              <a:t>Isambard-AI is funded by the UK Government’s Department of Science, Innovation and Technology (DSIT) via UKRI / STFC. The project has only been possible thanks to a very talented and extremely hardworking team of people across the University of Bristol, HPE, Contour, NVIDIA, the National Composites Centre, and our building contractors, Oakland.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610EAA27-25D5-BC74-8B22-79614D5B8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420" y="6053423"/>
            <a:ext cx="2692070" cy="748812"/>
          </a:xfrm>
          <a:prstGeom prst="rect">
            <a:avLst/>
          </a:prstGeom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89E4B8ED-7E5D-FB5B-C599-28F4F97A7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77" y="6155473"/>
            <a:ext cx="2065243" cy="5972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F390D3-5BBD-7784-BABD-91FDA1100D25}"/>
              </a:ext>
            </a:extLst>
          </p:cNvPr>
          <p:cNvSpPr txBox="1"/>
          <p:nvPr/>
        </p:nvSpPr>
        <p:spPr>
          <a:xfrm>
            <a:off x="370443" y="4538904"/>
            <a:ext cx="114199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https://</a:t>
            </a:r>
            <a:r>
              <a:rPr lang="en-US" sz="4400" b="1" dirty="0" err="1">
                <a:solidFill>
                  <a:schemeClr val="bg1"/>
                </a:solidFill>
              </a:rPr>
              <a:t>www.bristol.ac.uk</a:t>
            </a:r>
            <a:r>
              <a:rPr lang="en-US" sz="4400" b="1" dirty="0">
                <a:solidFill>
                  <a:schemeClr val="bg1"/>
                </a:solidFill>
              </a:rPr>
              <a:t>/supercomputing/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6C88C4-76C5-FD30-EA4B-281AC21BE58B}"/>
              </a:ext>
            </a:extLst>
          </p:cNvPr>
          <p:cNvSpPr txBox="1"/>
          <p:nvPr/>
        </p:nvSpPr>
        <p:spPr>
          <a:xfrm>
            <a:off x="2031653" y="3706660"/>
            <a:ext cx="78599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</a:rPr>
              <a:t>brics-enquiries@bristol.ac.uk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45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BD7A28-DAA1-E7DE-7E9A-AA24387CC41C}"/>
              </a:ext>
            </a:extLst>
          </p:cNvPr>
          <p:cNvSpPr/>
          <p:nvPr/>
        </p:nvSpPr>
        <p:spPr>
          <a:xfrm>
            <a:off x="0" y="0"/>
            <a:ext cx="1228060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sh_login_0D7D1106-6C29-43DF-91C3-1EBE4D168E59.mp4">
            <a:hlinkClick r:id="" action="ppaction://media"/>
            <a:extLst>
              <a:ext uri="{FF2B5EF4-FFF2-40B4-BE49-F238E27FC236}">
                <a16:creationId xmlns:a16="http://schemas.microsoft.com/office/drawing/2014/main" id="{528986F3-838D-6D44-2355-336DF7C93D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765" y="2825"/>
            <a:ext cx="10752470" cy="685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38BD8-B4A1-E025-AEA5-3AB21DC26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A85F7C5-4694-BD70-45F1-725E059F6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092" y="3608079"/>
            <a:ext cx="4079240" cy="229136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02F674-ED4E-07BD-0D98-E80CBFB8F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98" y="189567"/>
            <a:ext cx="4022555" cy="217376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98D990-5C39-B62F-0117-C2D0B1CCB6F8}"/>
              </a:ext>
            </a:extLst>
          </p:cNvPr>
          <p:cNvSpPr txBox="1"/>
          <p:nvPr/>
        </p:nvSpPr>
        <p:spPr>
          <a:xfrm>
            <a:off x="920822" y="2426663"/>
            <a:ext cx="3309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Waldur</a:t>
            </a:r>
          </a:p>
          <a:p>
            <a:pPr algn="ctr"/>
            <a:r>
              <a:rPr lang="en-US" b="1" dirty="0"/>
              <a:t>https://</a:t>
            </a:r>
            <a:r>
              <a:rPr lang="en-US" b="1" dirty="0" err="1"/>
              <a:t>portal.isambard.ac.uk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5FCD22-0D83-952E-888A-799C3C90343F}"/>
              </a:ext>
            </a:extLst>
          </p:cNvPr>
          <p:cNvSpPr txBox="1"/>
          <p:nvPr/>
        </p:nvSpPr>
        <p:spPr>
          <a:xfrm>
            <a:off x="8081519" y="2476628"/>
            <a:ext cx="287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Keycloak – Identity Broker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01FA38-D453-5D40-4F77-E69EC08F13B3}"/>
              </a:ext>
            </a:extLst>
          </p:cNvPr>
          <p:cNvSpPr txBox="1"/>
          <p:nvPr/>
        </p:nvSpPr>
        <p:spPr>
          <a:xfrm>
            <a:off x="7511492" y="5988045"/>
            <a:ext cx="3856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MyAccessID</a:t>
            </a:r>
          </a:p>
          <a:p>
            <a:pPr algn="ctr"/>
            <a:r>
              <a:rPr lang="en-US" dirty="0"/>
              <a:t>Identity Federation based on </a:t>
            </a:r>
            <a:r>
              <a:rPr lang="en-US" dirty="0" err="1"/>
              <a:t>Edugain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23FEFC1-B32D-2231-C66E-1D322FD01F4F}"/>
              </a:ext>
            </a:extLst>
          </p:cNvPr>
          <p:cNvCxnSpPr>
            <a:cxnSpLocks/>
          </p:cNvCxnSpPr>
          <p:nvPr/>
        </p:nvCxnSpPr>
        <p:spPr>
          <a:xfrm>
            <a:off x="4869711" y="1446027"/>
            <a:ext cx="283889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0E358FF-28FB-E13C-7831-47310B01CE91}"/>
              </a:ext>
            </a:extLst>
          </p:cNvPr>
          <p:cNvCxnSpPr>
            <a:cxnSpLocks/>
          </p:cNvCxnSpPr>
          <p:nvPr/>
        </p:nvCxnSpPr>
        <p:spPr>
          <a:xfrm>
            <a:off x="9439712" y="2913419"/>
            <a:ext cx="0" cy="6060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D08DB1C9-7B0F-D969-CB89-6859118BB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8" y="3785006"/>
            <a:ext cx="3961801" cy="193731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941111-4EB6-3DE9-072B-6EDC712B1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827" y="189567"/>
            <a:ext cx="2999694" cy="22636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1A3A05E-D3B1-216F-12D3-2FBCC341B41B}"/>
              </a:ext>
            </a:extLst>
          </p:cNvPr>
          <p:cNvSpPr txBox="1"/>
          <p:nvPr/>
        </p:nvSpPr>
        <p:spPr>
          <a:xfrm>
            <a:off x="250303" y="5987946"/>
            <a:ext cx="4711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Employer (University) Identity Provider (IdP)</a:t>
            </a:r>
          </a:p>
          <a:p>
            <a:pPr algn="ctr"/>
            <a:r>
              <a:rPr lang="en-US" dirty="0"/>
              <a:t>Identifies and authenticates the individual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C29623A-4267-A77A-1C09-64A327F88FD3}"/>
              </a:ext>
            </a:extLst>
          </p:cNvPr>
          <p:cNvCxnSpPr>
            <a:cxnSpLocks/>
          </p:cNvCxnSpPr>
          <p:nvPr/>
        </p:nvCxnSpPr>
        <p:spPr>
          <a:xfrm flipH="1">
            <a:off x="4750728" y="4817457"/>
            <a:ext cx="238371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2252C31-00DD-572D-7F98-1B463239E1E6}"/>
              </a:ext>
            </a:extLst>
          </p:cNvPr>
          <p:cNvSpPr txBox="1"/>
          <p:nvPr/>
        </p:nvSpPr>
        <p:spPr>
          <a:xfrm>
            <a:off x="5473742" y="442499"/>
            <a:ext cx="1630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Give me an </a:t>
            </a:r>
          </a:p>
          <a:p>
            <a:pPr algn="ctr"/>
            <a:r>
              <a:rPr lang="en-US" dirty="0"/>
              <a:t>authenticated </a:t>
            </a:r>
          </a:p>
          <a:p>
            <a:pPr algn="ctr"/>
            <a:r>
              <a:rPr lang="en-US" dirty="0"/>
              <a:t>identity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69F55-C554-AF37-9E41-8F5669CFAD3E}"/>
              </a:ext>
            </a:extLst>
          </p:cNvPr>
          <p:cNvSpPr txBox="1"/>
          <p:nvPr/>
        </p:nvSpPr>
        <p:spPr>
          <a:xfrm>
            <a:off x="5280584" y="3785006"/>
            <a:ext cx="16308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Give me an </a:t>
            </a:r>
          </a:p>
          <a:p>
            <a:pPr algn="ctr"/>
            <a:r>
              <a:rPr lang="en-US" dirty="0"/>
              <a:t>authenticated </a:t>
            </a:r>
          </a:p>
          <a:p>
            <a:pPr algn="ctr"/>
            <a:r>
              <a:rPr lang="en-US" dirty="0"/>
              <a:t>identity</a:t>
            </a:r>
          </a:p>
        </p:txBody>
      </p:sp>
    </p:spTree>
    <p:extLst>
      <p:ext uri="{BB962C8B-B14F-4D97-AF65-F5344CB8AC3E}">
        <p14:creationId xmlns:p14="http://schemas.microsoft.com/office/powerpoint/2010/main" val="2139935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BFF2D-9C43-65EC-2CAE-41C0BE19CB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08A5F58D-74D4-BE8B-995E-1304F1DD4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0092" y="3608079"/>
            <a:ext cx="4079240" cy="229136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3EB5A9-13CD-71FC-099A-789C04C65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98" y="189567"/>
            <a:ext cx="4022555" cy="2173769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D4E4B2-EC91-0A8E-7A76-9AE6D0BB43CB}"/>
              </a:ext>
            </a:extLst>
          </p:cNvPr>
          <p:cNvSpPr txBox="1"/>
          <p:nvPr/>
        </p:nvSpPr>
        <p:spPr>
          <a:xfrm>
            <a:off x="8081519" y="2476628"/>
            <a:ext cx="287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Keycloak – Identity Broker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8ACF9B-153A-6A98-292E-270179829A75}"/>
              </a:ext>
            </a:extLst>
          </p:cNvPr>
          <p:cNvSpPr txBox="1"/>
          <p:nvPr/>
        </p:nvSpPr>
        <p:spPr>
          <a:xfrm>
            <a:off x="7511492" y="5988045"/>
            <a:ext cx="3856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MyAccessID</a:t>
            </a:r>
          </a:p>
          <a:p>
            <a:pPr algn="ctr"/>
            <a:r>
              <a:rPr lang="en-US" dirty="0"/>
              <a:t>Identity Federation based on </a:t>
            </a:r>
            <a:r>
              <a:rPr lang="en-US" dirty="0" err="1"/>
              <a:t>Edugain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BD450C-0F98-4691-F7FC-297BC17A5D87}"/>
              </a:ext>
            </a:extLst>
          </p:cNvPr>
          <p:cNvCxnSpPr>
            <a:cxnSpLocks/>
          </p:cNvCxnSpPr>
          <p:nvPr/>
        </p:nvCxnSpPr>
        <p:spPr>
          <a:xfrm flipH="1">
            <a:off x="4869711" y="1446027"/>
            <a:ext cx="2838894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7F48B2F-2DED-D152-CB6F-B9027F4FE730}"/>
              </a:ext>
            </a:extLst>
          </p:cNvPr>
          <p:cNvSpPr txBox="1"/>
          <p:nvPr/>
        </p:nvSpPr>
        <p:spPr>
          <a:xfrm>
            <a:off x="4905797" y="454635"/>
            <a:ext cx="2376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christopher.woods@bristol.ac.uk</a:t>
            </a:r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Christopher</a:t>
            </a:r>
          </a:p>
          <a:p>
            <a:pPr algn="ctr"/>
            <a:r>
              <a:rPr lang="en-US" sz="1200" dirty="0"/>
              <a:t>Woods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73C25A-73EF-D0FD-5F98-2EF3AC7E4D5C}"/>
              </a:ext>
            </a:extLst>
          </p:cNvPr>
          <p:cNvCxnSpPr>
            <a:cxnSpLocks/>
          </p:cNvCxnSpPr>
          <p:nvPr/>
        </p:nvCxnSpPr>
        <p:spPr>
          <a:xfrm flipV="1">
            <a:off x="9439712" y="2913419"/>
            <a:ext cx="0" cy="606056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649A46C-7E1E-F0F7-C084-94FB0366D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98" y="3785006"/>
            <a:ext cx="3961801" cy="1937311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98FADE-ABB6-31CE-59C0-370FFBBA5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8827" y="189567"/>
            <a:ext cx="2999694" cy="22636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EB10E07-4004-EB9E-EBE1-D6DA345E2FB7}"/>
              </a:ext>
            </a:extLst>
          </p:cNvPr>
          <p:cNvSpPr txBox="1"/>
          <p:nvPr/>
        </p:nvSpPr>
        <p:spPr>
          <a:xfrm>
            <a:off x="250303" y="5987946"/>
            <a:ext cx="4711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Employer (University) Identity Provider (IdP)</a:t>
            </a:r>
          </a:p>
          <a:p>
            <a:pPr algn="ctr"/>
            <a:r>
              <a:rPr lang="en-US" dirty="0"/>
              <a:t>Identifies and authenticates the individual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E65E77A-2487-F08C-5F3F-94187F1D05F4}"/>
              </a:ext>
            </a:extLst>
          </p:cNvPr>
          <p:cNvCxnSpPr>
            <a:cxnSpLocks/>
          </p:cNvCxnSpPr>
          <p:nvPr/>
        </p:nvCxnSpPr>
        <p:spPr>
          <a:xfrm>
            <a:off x="4750728" y="4817457"/>
            <a:ext cx="2383719" cy="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CAD19C4-8E06-F4E5-8A0B-5F067B9BF4E1}"/>
              </a:ext>
            </a:extLst>
          </p:cNvPr>
          <p:cNvSpPr txBox="1"/>
          <p:nvPr/>
        </p:nvSpPr>
        <p:spPr>
          <a:xfrm>
            <a:off x="4831506" y="3826064"/>
            <a:ext cx="2376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/>
              <a:t>christopher.woods@bristol.ac.uk</a:t>
            </a:r>
            <a:endParaRPr lang="en-US" sz="1200" dirty="0"/>
          </a:p>
          <a:p>
            <a:pPr algn="ctr"/>
            <a:endParaRPr lang="en-US" sz="1200" dirty="0"/>
          </a:p>
          <a:p>
            <a:pPr algn="ctr"/>
            <a:r>
              <a:rPr lang="en-US" sz="1200" dirty="0"/>
              <a:t>Christopher</a:t>
            </a:r>
          </a:p>
          <a:p>
            <a:pPr algn="ctr"/>
            <a:r>
              <a:rPr lang="en-US" sz="1200" dirty="0"/>
              <a:t>Woods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0D226E-8EFF-4AD2-F761-2D016D558F5B}"/>
              </a:ext>
            </a:extLst>
          </p:cNvPr>
          <p:cNvSpPr txBox="1"/>
          <p:nvPr/>
        </p:nvSpPr>
        <p:spPr>
          <a:xfrm>
            <a:off x="920822" y="2426663"/>
            <a:ext cx="3309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Waldur</a:t>
            </a:r>
          </a:p>
          <a:p>
            <a:pPr algn="ctr"/>
            <a:r>
              <a:rPr lang="en-US" b="1" dirty="0"/>
              <a:t>https://</a:t>
            </a:r>
            <a:r>
              <a:rPr lang="en-US" b="1" dirty="0" err="1"/>
              <a:t>portal.isambard.ac.uk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9988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62214-F70E-5EEB-6DC2-1B2B0FC21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Authentication</a:t>
            </a:r>
            <a:r>
              <a:rPr lang="en-US" dirty="0"/>
              <a:t> versus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Authorisation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EC183-D22C-6EA2-8A9D-EF83FBC3F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MyAccessID </a:t>
            </a:r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authenticates</a:t>
            </a:r>
            <a:r>
              <a:rPr lang="en-US" dirty="0"/>
              <a:t> – IdP assures us that the individual logged in(*)</a:t>
            </a:r>
          </a:p>
          <a:p>
            <a:pPr lvl="1"/>
            <a:r>
              <a:rPr lang="en-US" dirty="0"/>
              <a:t>(*) really, someone in control of the account recently logged in…</a:t>
            </a:r>
          </a:p>
          <a:p>
            <a:r>
              <a:rPr lang="en-US" dirty="0"/>
              <a:t>MyAccessID is supported internationally – just because someone can authenticate does NOT mean that they are </a:t>
            </a:r>
            <a:r>
              <a:rPr lang="en-US" dirty="0" err="1"/>
              <a:t>authorised</a:t>
            </a:r>
            <a:r>
              <a:rPr lang="en-US" dirty="0"/>
              <a:t> to connect!</a:t>
            </a:r>
          </a:p>
          <a:p>
            <a:r>
              <a:rPr lang="en-US" dirty="0"/>
              <a:t>A successful MyAccessID authentication DOES NOT say anything about whether t a user is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authorised</a:t>
            </a:r>
            <a:r>
              <a:rPr lang="en-US" dirty="0"/>
              <a:t> (allowed) to log in</a:t>
            </a:r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Authorisation</a:t>
            </a:r>
            <a:r>
              <a:rPr lang="en-US" dirty="0"/>
              <a:t> is about saying are they </a:t>
            </a:r>
            <a:r>
              <a:rPr lang="en-US" u="sng" dirty="0"/>
              <a:t>allowed to log in</a:t>
            </a:r>
          </a:p>
        </p:txBody>
      </p:sp>
    </p:spTree>
    <p:extLst>
      <p:ext uri="{BB962C8B-B14F-4D97-AF65-F5344CB8AC3E}">
        <p14:creationId xmlns:p14="http://schemas.microsoft.com/office/powerpoint/2010/main" val="350458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D4C03-8AC7-9E19-D847-F7AB78200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Project-Based Authorisation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B1F71-C041-3B35-FE74-4E0550605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30433" cy="4351338"/>
          </a:xfrm>
        </p:spPr>
        <p:txBody>
          <a:bodyPr>
            <a:normAutofit/>
          </a:bodyPr>
          <a:lstStyle/>
          <a:p>
            <a:r>
              <a:rPr lang="en-US" dirty="0"/>
              <a:t>Keycloak asks Waldur – Waldur says yes if they are a member of, or have been invited to join an active project</a:t>
            </a:r>
          </a:p>
          <a:p>
            <a:r>
              <a:rPr lang="en-US" dirty="0"/>
              <a:t>Says no if not…</a:t>
            </a:r>
          </a:p>
          <a:p>
            <a:r>
              <a:rPr lang="en-US" dirty="0"/>
              <a:t>Keycloak receives attributes that say which projects on which services they are </a:t>
            </a:r>
            <a:r>
              <a:rPr lang="en-US" dirty="0" err="1"/>
              <a:t>authorised</a:t>
            </a:r>
            <a:r>
              <a:rPr lang="en-US" dirty="0"/>
              <a:t> to use</a:t>
            </a:r>
          </a:p>
          <a:p>
            <a:r>
              <a:rPr lang="en-US" dirty="0"/>
              <a:t>Attributes used to allow access, i.e. used by </a:t>
            </a:r>
            <a:r>
              <a:rPr lang="en-US" dirty="0" err="1"/>
              <a:t>clifton</a:t>
            </a:r>
            <a:r>
              <a:rPr lang="en-US" dirty="0"/>
              <a:t>/conch to sign SSH certificates to ssh to clusters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3DD98-6AF2-4E9F-56C5-B75FC64B3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5883" y="558884"/>
            <a:ext cx="2999694" cy="2263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6E1128-3F87-2405-B748-6761E63C4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192" y="4646428"/>
            <a:ext cx="2976385" cy="160842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3A04A6-3BDB-6BA5-B80D-B1BF06D57CE3}"/>
              </a:ext>
            </a:extLst>
          </p:cNvPr>
          <p:cNvSpPr txBox="1"/>
          <p:nvPr/>
        </p:nvSpPr>
        <p:spPr>
          <a:xfrm>
            <a:off x="9188005" y="180459"/>
            <a:ext cx="107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Keycloak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22A91D-1D99-29EE-EBC5-4FFA54E97A29}"/>
              </a:ext>
            </a:extLst>
          </p:cNvPr>
          <p:cNvSpPr txBox="1"/>
          <p:nvPr/>
        </p:nvSpPr>
        <p:spPr>
          <a:xfrm>
            <a:off x="9278350" y="6308209"/>
            <a:ext cx="898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Waldur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8D9A28-496A-3AF9-0850-13777D6DB991}"/>
              </a:ext>
            </a:extLst>
          </p:cNvPr>
          <p:cNvCxnSpPr/>
          <p:nvPr/>
        </p:nvCxnSpPr>
        <p:spPr>
          <a:xfrm>
            <a:off x="8739962" y="2987749"/>
            <a:ext cx="0" cy="15523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7B920F2-CC0D-450C-785B-8BE045B02565}"/>
              </a:ext>
            </a:extLst>
          </p:cNvPr>
          <p:cNvSpPr txBox="1"/>
          <p:nvPr/>
        </p:nvSpPr>
        <p:spPr>
          <a:xfrm>
            <a:off x="7433697" y="2875848"/>
            <a:ext cx="2535637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Can </a:t>
            </a:r>
            <a:r>
              <a:rPr lang="en-US" sz="1200" dirty="0" err="1"/>
              <a:t>christopher.woods@bristol.ac.uk</a:t>
            </a:r>
            <a:r>
              <a:rPr lang="en-US" sz="1200" dirty="0"/>
              <a:t> </a:t>
            </a:r>
            <a:r>
              <a:rPr lang="en-US" sz="1600" dirty="0"/>
              <a:t>log in?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890849-FBF7-823F-1D7B-392DC8100B31}"/>
              </a:ext>
            </a:extLst>
          </p:cNvPr>
          <p:cNvCxnSpPr>
            <a:cxnSpLocks/>
          </p:cNvCxnSpPr>
          <p:nvPr/>
        </p:nvCxnSpPr>
        <p:spPr>
          <a:xfrm flipH="1" flipV="1">
            <a:off x="10529776" y="2987749"/>
            <a:ext cx="0" cy="15523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5857BE-88FD-6E25-9B97-7A49CBAC5AE4}"/>
              </a:ext>
            </a:extLst>
          </p:cNvPr>
          <p:cNvSpPr txBox="1"/>
          <p:nvPr/>
        </p:nvSpPr>
        <p:spPr>
          <a:xfrm>
            <a:off x="9261957" y="3592152"/>
            <a:ext cx="253563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Yes – member of </a:t>
            </a:r>
            <a:r>
              <a:rPr lang="en-US" sz="1600" dirty="0" err="1"/>
              <a:t>brics</a:t>
            </a:r>
            <a:r>
              <a:rPr lang="en-US" sz="1600" dirty="0"/>
              <a:t> project on Isambard-AI and Isambard 3</a:t>
            </a:r>
          </a:p>
        </p:txBody>
      </p:sp>
    </p:spTree>
    <p:extLst>
      <p:ext uri="{BB962C8B-B14F-4D97-AF65-F5344CB8AC3E}">
        <p14:creationId xmlns:p14="http://schemas.microsoft.com/office/powerpoint/2010/main" val="1173294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7FC1E1-38D2-2A35-2923-D72426850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32" y="462192"/>
            <a:ext cx="2844315" cy="21358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958539-0B6B-0E7A-7A16-E11DAA1EA3EF}"/>
              </a:ext>
            </a:extLst>
          </p:cNvPr>
          <p:cNvSpPr txBox="1"/>
          <p:nvPr/>
        </p:nvSpPr>
        <p:spPr>
          <a:xfrm>
            <a:off x="6102435" y="9286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90B890-A10F-A006-F922-EA9CA213373D}"/>
              </a:ext>
            </a:extLst>
          </p:cNvPr>
          <p:cNvSpPr txBox="1"/>
          <p:nvPr/>
        </p:nvSpPr>
        <p:spPr>
          <a:xfrm>
            <a:off x="1291393" y="92860"/>
            <a:ext cx="85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Clifton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0FEEFDA-9313-01DC-8741-31AEFFDE7454}"/>
              </a:ext>
            </a:extLst>
          </p:cNvPr>
          <p:cNvGrpSpPr/>
          <p:nvPr/>
        </p:nvGrpSpPr>
        <p:grpSpPr>
          <a:xfrm>
            <a:off x="5021733" y="507335"/>
            <a:ext cx="2999694" cy="2101390"/>
            <a:chOff x="4484967" y="109937"/>
            <a:chExt cx="2999694" cy="210139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CE169DC-3912-D23E-BE6B-400B943B3C2F}"/>
                </a:ext>
              </a:extLst>
            </p:cNvPr>
            <p:cNvSpPr/>
            <p:nvPr/>
          </p:nvSpPr>
          <p:spPr>
            <a:xfrm>
              <a:off x="4484967" y="109937"/>
              <a:ext cx="2999694" cy="21013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Stopwatch with solid fill">
              <a:extLst>
                <a:ext uri="{FF2B5EF4-FFF2-40B4-BE49-F238E27FC236}">
                  <a16:creationId xmlns:a16="http://schemas.microsoft.com/office/drawing/2014/main" id="{7CC4F184-ADD5-5F83-6D23-130E8FE82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75358" y="351176"/>
              <a:ext cx="1618911" cy="1618911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147EB9-0EA7-5289-8FF4-FF7BFC032FB6}"/>
              </a:ext>
            </a:extLst>
          </p:cNvPr>
          <p:cNvCxnSpPr/>
          <p:nvPr/>
        </p:nvCxnSpPr>
        <p:spPr>
          <a:xfrm>
            <a:off x="3361038" y="1050324"/>
            <a:ext cx="1445740" cy="0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ACDF8D4-9A78-60A5-7629-4AF8BACBB44E}"/>
              </a:ext>
            </a:extLst>
          </p:cNvPr>
          <p:cNvSpPr txBox="1"/>
          <p:nvPr/>
        </p:nvSpPr>
        <p:spPr>
          <a:xfrm>
            <a:off x="3280130" y="691790"/>
            <a:ext cx="1519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Sign my SSH key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BE5F476-FC44-4777-0F0A-609D81D6666E}"/>
              </a:ext>
            </a:extLst>
          </p:cNvPr>
          <p:cNvSpPr txBox="1"/>
          <p:nvPr/>
        </p:nvSpPr>
        <p:spPr>
          <a:xfrm>
            <a:off x="4868449" y="2218119"/>
            <a:ext cx="3415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https://</a:t>
            </a:r>
            <a:r>
              <a:rPr lang="en-US" sz="1100" dirty="0" err="1"/>
              <a:t>conch.readthedocs.io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201139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A15E9-6D15-6A27-5AE2-DD405EC1B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35AD0F-31D5-27F5-2D9C-7B157DDF0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4345" y="3993310"/>
            <a:ext cx="2999694" cy="226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726762-134B-30BD-ECEE-E39DF7BCD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32" y="462192"/>
            <a:ext cx="2844315" cy="21358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C03084-9C92-D69D-BFAF-61228F86D0BC}"/>
              </a:ext>
            </a:extLst>
          </p:cNvPr>
          <p:cNvSpPr txBox="1"/>
          <p:nvPr/>
        </p:nvSpPr>
        <p:spPr>
          <a:xfrm>
            <a:off x="5984814" y="6323029"/>
            <a:ext cx="1078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Keycloak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6BD461-556B-3E25-FAAB-5BF78A638FE3}"/>
              </a:ext>
            </a:extLst>
          </p:cNvPr>
          <p:cNvSpPr txBox="1"/>
          <p:nvPr/>
        </p:nvSpPr>
        <p:spPr>
          <a:xfrm>
            <a:off x="6102435" y="92860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BCDACC-7C35-A156-4213-FCC894C83892}"/>
              </a:ext>
            </a:extLst>
          </p:cNvPr>
          <p:cNvSpPr txBox="1"/>
          <p:nvPr/>
        </p:nvSpPr>
        <p:spPr>
          <a:xfrm>
            <a:off x="1291393" y="92860"/>
            <a:ext cx="856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Clifton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1779C1D-D69E-9CF6-2183-8AAF85A6A65B}"/>
              </a:ext>
            </a:extLst>
          </p:cNvPr>
          <p:cNvGrpSpPr/>
          <p:nvPr/>
        </p:nvGrpSpPr>
        <p:grpSpPr>
          <a:xfrm>
            <a:off x="5021733" y="507335"/>
            <a:ext cx="2999694" cy="2101390"/>
            <a:chOff x="4484967" y="109937"/>
            <a:chExt cx="2999694" cy="210139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2C09D76-B46D-2A7F-FDA2-76613A272108}"/>
                </a:ext>
              </a:extLst>
            </p:cNvPr>
            <p:cNvSpPr/>
            <p:nvPr/>
          </p:nvSpPr>
          <p:spPr>
            <a:xfrm>
              <a:off x="4484967" y="109937"/>
              <a:ext cx="2999694" cy="21013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Graphic 17" descr="Stopwatch with solid fill">
              <a:extLst>
                <a:ext uri="{FF2B5EF4-FFF2-40B4-BE49-F238E27FC236}">
                  <a16:creationId xmlns:a16="http://schemas.microsoft.com/office/drawing/2014/main" id="{7933DF39-08DE-AF4D-BCF3-52A16ADD5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75358" y="351176"/>
              <a:ext cx="1618911" cy="1618911"/>
            </a:xfrm>
            <a:prstGeom prst="rect">
              <a:avLst/>
            </a:prstGeom>
          </p:spPr>
        </p:pic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0813382-0057-11E7-9163-03ACCA1EAB98}"/>
              </a:ext>
            </a:extLst>
          </p:cNvPr>
          <p:cNvCxnSpPr/>
          <p:nvPr/>
        </p:nvCxnSpPr>
        <p:spPr>
          <a:xfrm>
            <a:off x="3361038" y="1050324"/>
            <a:ext cx="144574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D84E295-F471-90BD-D0C5-AA4ADD38C8E8}"/>
              </a:ext>
            </a:extLst>
          </p:cNvPr>
          <p:cNvSpPr txBox="1"/>
          <p:nvPr/>
        </p:nvSpPr>
        <p:spPr>
          <a:xfrm>
            <a:off x="3280130" y="691790"/>
            <a:ext cx="14488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Sign my SSH key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252796-9CBD-3564-83D5-78FA045550B4}"/>
              </a:ext>
            </a:extLst>
          </p:cNvPr>
          <p:cNvCxnSpPr/>
          <p:nvPr/>
        </p:nvCxnSpPr>
        <p:spPr>
          <a:xfrm>
            <a:off x="7341149" y="2780255"/>
            <a:ext cx="0" cy="1050340"/>
          </a:xfrm>
          <a:prstGeom prst="straightConnector1">
            <a:avLst/>
          </a:prstGeom>
          <a:ln w="47625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FD9F54E-DB30-C3A0-B644-466217775056}"/>
              </a:ext>
            </a:extLst>
          </p:cNvPr>
          <p:cNvSpPr txBox="1"/>
          <p:nvPr/>
        </p:nvSpPr>
        <p:spPr>
          <a:xfrm>
            <a:off x="7280362" y="2919277"/>
            <a:ext cx="13313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Get authorisation attributes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DE5B98D-673D-F0A7-7967-EB1FC23DB2F0}"/>
              </a:ext>
            </a:extLst>
          </p:cNvPr>
          <p:cNvSpPr txBox="1"/>
          <p:nvPr/>
        </p:nvSpPr>
        <p:spPr>
          <a:xfrm>
            <a:off x="4868449" y="2218119"/>
            <a:ext cx="3415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https://</a:t>
            </a:r>
            <a:r>
              <a:rPr lang="en-US" sz="1100" dirty="0" err="1"/>
              <a:t>conch.readthedocs.io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49060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1164</Words>
  <Application>Microsoft Macintosh PowerPoint</Application>
  <PresentationFormat>Widescreen</PresentationFormat>
  <Paragraphs>223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Aptos</vt:lpstr>
      <vt:lpstr>Aptos Display</vt:lpstr>
      <vt:lpstr>Arial</vt:lpstr>
      <vt:lpstr>Office Theme</vt:lpstr>
      <vt:lpstr>Implementing Compliant Authentication and Authorisation using MyAccessID and Keycloak</vt:lpstr>
      <vt:lpstr>PowerPoint Presentation</vt:lpstr>
      <vt:lpstr>PowerPoint Presentation</vt:lpstr>
      <vt:lpstr>PowerPoint Presentation</vt:lpstr>
      <vt:lpstr>PowerPoint Presentation</vt:lpstr>
      <vt:lpstr>Authentication versus Authorisation</vt:lpstr>
      <vt:lpstr>Project-Based Authorisation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Compliance</vt:lpstr>
      <vt:lpstr>PowerPoint Presentation</vt:lpstr>
      <vt:lpstr>PowerPoint Presentation</vt:lpstr>
      <vt:lpstr>PowerPoint Presentation</vt:lpstr>
      <vt:lpstr>Conclusion</vt:lpstr>
      <vt:lpstr>Acknowledgements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Christopher Woods</dc:creator>
  <cp:lastModifiedBy>Christopher Woods</cp:lastModifiedBy>
  <cp:revision>15</cp:revision>
  <dcterms:created xsi:type="dcterms:W3CDTF">2025-11-25T07:05:44Z</dcterms:created>
  <dcterms:modified xsi:type="dcterms:W3CDTF">2025-12-01T05:52:51Z</dcterms:modified>
</cp:coreProperties>
</file>